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64" r:id="rId2"/>
    <p:sldId id="265" r:id="rId3"/>
    <p:sldId id="266" r:id="rId4"/>
    <p:sldId id="267" r:id="rId5"/>
    <p:sldId id="395" r:id="rId6"/>
    <p:sldId id="269" r:id="rId7"/>
    <p:sldId id="270" r:id="rId8"/>
    <p:sldId id="396" r:id="rId9"/>
    <p:sldId id="272" r:id="rId10"/>
    <p:sldId id="273" r:id="rId11"/>
    <p:sldId id="401" r:id="rId12"/>
    <p:sldId id="275" r:id="rId13"/>
    <p:sldId id="276" r:id="rId14"/>
    <p:sldId id="278" r:id="rId15"/>
    <p:sldId id="277" r:id="rId16"/>
    <p:sldId id="279" r:id="rId17"/>
    <p:sldId id="280" r:id="rId18"/>
    <p:sldId id="351" r:id="rId19"/>
    <p:sldId id="423" r:id="rId20"/>
    <p:sldId id="353" r:id="rId21"/>
    <p:sldId id="424" r:id="rId22"/>
    <p:sldId id="274" r:id="rId23"/>
    <p:sldId id="402" r:id="rId24"/>
    <p:sldId id="434" r:id="rId25"/>
    <p:sldId id="425" r:id="rId26"/>
    <p:sldId id="433" r:id="rId27"/>
    <p:sldId id="436" r:id="rId28"/>
    <p:sldId id="441" r:id="rId29"/>
    <p:sldId id="435" r:id="rId30"/>
    <p:sldId id="432" r:id="rId31"/>
    <p:sldId id="426" r:id="rId32"/>
    <p:sldId id="427" r:id="rId33"/>
    <p:sldId id="431" r:id="rId34"/>
    <p:sldId id="428" r:id="rId35"/>
    <p:sldId id="437" r:id="rId36"/>
    <p:sldId id="438" r:id="rId37"/>
    <p:sldId id="439" r:id="rId38"/>
    <p:sldId id="440" r:id="rId39"/>
    <p:sldId id="418" r:id="rId40"/>
    <p:sldId id="400" r:id="rId41"/>
    <p:sldId id="420" r:id="rId42"/>
    <p:sldId id="421" r:id="rId43"/>
    <p:sldId id="419" r:id="rId44"/>
    <p:sldId id="422" r:id="rId45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6F0"/>
    <a:srgbClr val="333333"/>
    <a:srgbClr val="527688"/>
    <a:srgbClr val="5E889D"/>
    <a:srgbClr val="94B0BE"/>
    <a:srgbClr val="4E3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8"/>
    <p:restoredTop sz="94693"/>
  </p:normalViewPr>
  <p:slideViewPr>
    <p:cSldViewPr>
      <p:cViewPr>
        <p:scale>
          <a:sx n="85" d="100"/>
          <a:sy n="85" d="100"/>
        </p:scale>
        <p:origin x="14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ITSFS01.anu.edu.au\DRSS_GROUPS\SCU\Terry\JCSMR%20course\data%20for%20SBS%20course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ITSFS01.anu.edu.au\DRSS_GROUPS\SCU\Terry\JCSMR%20course\data%20for%20SBS%20cours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38648293963254"/>
          <c:y val="4.1666666666666664E-2"/>
          <c:w val="0.8966135170603674"/>
          <c:h val="0.898148148148148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'[data for SBS course.xls]data from bad experiment'!$J$1</c:f>
              <c:strCache>
                <c:ptCount val="1"/>
                <c:pt idx="0">
                  <c:v>Drought-resistant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'[data for SBS course.xls]data from bad experiment'!$J$3</c:f>
                <c:numCache>
                  <c:formatCode>General</c:formatCode>
                  <c:ptCount val="1"/>
                  <c:pt idx="0">
                    <c:v>1.7602626995732105</c:v>
                  </c:pt>
                </c:numCache>
              </c:numRef>
            </c:plus>
            <c:minus>
              <c:numRef>
                <c:f>'[data for SBS course.xls]data from bad experiment'!$J$3</c:f>
                <c:numCache>
                  <c:formatCode>General</c:formatCode>
                  <c:ptCount val="1"/>
                  <c:pt idx="0">
                    <c:v>1.7602626995732105</c:v>
                  </c:pt>
                </c:numCache>
              </c:numRef>
            </c:minus>
          </c:errBars>
          <c:val>
            <c:numRef>
              <c:f>'[data for SBS course.xls]data from bad experiment'!$J$2</c:f>
              <c:numCache>
                <c:formatCode>General</c:formatCode>
                <c:ptCount val="1"/>
                <c:pt idx="0">
                  <c:v>27.141461058091917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8A-0449-BD93-49B40050FA9C}"/>
            </c:ext>
          </c:extLst>
        </c:ser>
        <c:ser>
          <c:idx val="1"/>
          <c:order val="1"/>
          <c:tx>
            <c:v>WT</c:v>
          </c:tx>
          <c:invertIfNegative val="0"/>
          <c:errBars>
            <c:errBarType val="both"/>
            <c:errValType val="cust"/>
            <c:noEndCap val="0"/>
            <c:plus>
              <c:numRef>
                <c:f>'[data for SBS course.xls]data from bad experiment'!$K$3</c:f>
                <c:numCache>
                  <c:formatCode>General</c:formatCode>
                  <c:ptCount val="1"/>
                  <c:pt idx="0">
                    <c:v>1.0672941377638954</c:v>
                  </c:pt>
                </c:numCache>
              </c:numRef>
            </c:plus>
            <c:minus>
              <c:numRef>
                <c:f>'[data for SBS course.xls]data from bad experiment'!$K$3</c:f>
                <c:numCache>
                  <c:formatCode>General</c:formatCode>
                  <c:ptCount val="1"/>
                  <c:pt idx="0">
                    <c:v>1.0672941377638954</c:v>
                  </c:pt>
                </c:numCache>
              </c:numRef>
            </c:minus>
          </c:errBars>
          <c:val>
            <c:numRef>
              <c:f>'[data for SBS course.xls]data from bad experiment'!$K$2</c:f>
              <c:numCache>
                <c:formatCode>General</c:formatCode>
                <c:ptCount val="1"/>
                <c:pt idx="0">
                  <c:v>22.519787888117399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8A-0449-BD93-49B40050FA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axId val="162375984"/>
        <c:axId val="162376544"/>
      </c:barChart>
      <c:catAx>
        <c:axId val="162375984"/>
        <c:scaling>
          <c:orientation val="minMax"/>
        </c:scaling>
        <c:delete val="1"/>
        <c:axPos val="b"/>
        <c:majorTickMark val="out"/>
        <c:minorTickMark val="none"/>
        <c:tickLblPos val="nextTo"/>
        <c:crossAx val="162376544"/>
        <c:crosses val="autoZero"/>
        <c:auto val="1"/>
        <c:lblAlgn val="ctr"/>
        <c:lblOffset val="100"/>
        <c:noMultiLvlLbl val="0"/>
      </c:catAx>
      <c:valAx>
        <c:axId val="162376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3759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38648293963254"/>
          <c:y val="4.1666666666666664E-2"/>
          <c:w val="0.8966135170603674"/>
          <c:h val="0.898148148148148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'[data for SBS course.xls]data from bad experiment'!$J$1</c:f>
              <c:strCache>
                <c:ptCount val="1"/>
                <c:pt idx="0">
                  <c:v>Drought-resistant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'[data for SBS course.xls]data from bad experiment'!$J$3</c:f>
                <c:numCache>
                  <c:formatCode>General</c:formatCode>
                  <c:ptCount val="1"/>
                  <c:pt idx="0">
                    <c:v>1.7602626995732105</c:v>
                  </c:pt>
                </c:numCache>
              </c:numRef>
            </c:plus>
            <c:minus>
              <c:numRef>
                <c:f>'[data for SBS course.xls]data from bad experiment'!$J$3</c:f>
                <c:numCache>
                  <c:formatCode>General</c:formatCode>
                  <c:ptCount val="1"/>
                  <c:pt idx="0">
                    <c:v>1.7602626995732105</c:v>
                  </c:pt>
                </c:numCache>
              </c:numRef>
            </c:minus>
          </c:errBars>
          <c:val>
            <c:numRef>
              <c:f>'[data for SBS course.xls]data from bad experiment'!$J$2</c:f>
              <c:numCache>
                <c:formatCode>General</c:formatCode>
                <c:ptCount val="1"/>
                <c:pt idx="0">
                  <c:v>27.141461058091917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82-1D4D-8B8E-4853DE7414F6}"/>
            </c:ext>
          </c:extLst>
        </c:ser>
        <c:ser>
          <c:idx val="1"/>
          <c:order val="1"/>
          <c:tx>
            <c:v>WT</c:v>
          </c:tx>
          <c:invertIfNegative val="0"/>
          <c:errBars>
            <c:errBarType val="both"/>
            <c:errValType val="cust"/>
            <c:noEndCap val="0"/>
            <c:plus>
              <c:numRef>
                <c:f>'[data for SBS course.xls]data from bad experiment'!$K$3</c:f>
                <c:numCache>
                  <c:formatCode>General</c:formatCode>
                  <c:ptCount val="1"/>
                  <c:pt idx="0">
                    <c:v>1.0672941377638954</c:v>
                  </c:pt>
                </c:numCache>
              </c:numRef>
            </c:plus>
            <c:minus>
              <c:numRef>
                <c:f>'[data for SBS course.xls]data from bad experiment'!$K$3</c:f>
                <c:numCache>
                  <c:formatCode>General</c:formatCode>
                  <c:ptCount val="1"/>
                  <c:pt idx="0">
                    <c:v>1.0672941377638954</c:v>
                  </c:pt>
                </c:numCache>
              </c:numRef>
            </c:minus>
          </c:errBars>
          <c:val>
            <c:numRef>
              <c:f>'[data for SBS course.xls]data from bad experiment'!$K$2</c:f>
              <c:numCache>
                <c:formatCode>General</c:formatCode>
                <c:ptCount val="1"/>
                <c:pt idx="0">
                  <c:v>22.519787888117399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82-1D4D-8B8E-4853DE741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axId val="162375984"/>
        <c:axId val="162376544"/>
      </c:barChart>
      <c:catAx>
        <c:axId val="162375984"/>
        <c:scaling>
          <c:orientation val="minMax"/>
        </c:scaling>
        <c:delete val="1"/>
        <c:axPos val="b"/>
        <c:majorTickMark val="out"/>
        <c:minorTickMark val="none"/>
        <c:tickLblPos val="nextTo"/>
        <c:crossAx val="162376544"/>
        <c:crosses val="autoZero"/>
        <c:auto val="1"/>
        <c:lblAlgn val="ctr"/>
        <c:lblOffset val="100"/>
        <c:noMultiLvlLbl val="0"/>
      </c:catAx>
      <c:valAx>
        <c:axId val="162376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3759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23C477-3318-074D-8D31-FA3D4FC01D3C}" type="doc">
      <dgm:prSet loTypeId="urn:microsoft.com/office/officeart/2005/8/layout/radial4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C13DD6A-F564-374E-BC31-E9FF8DC664EA}">
      <dgm:prSet phldrT="[Text]"/>
      <dgm:spPr/>
      <dgm:t>
        <a:bodyPr/>
        <a:lstStyle/>
        <a:p>
          <a:r>
            <a:rPr lang="en-US" dirty="0"/>
            <a:t>Outcome </a:t>
          </a:r>
        </a:p>
      </dgm:t>
    </dgm:pt>
    <dgm:pt modelId="{148A34AC-B27B-1346-8C77-3680807D4190}" type="parTrans" cxnId="{E7F94FAE-993C-964F-9BD3-3BD06D560B65}">
      <dgm:prSet/>
      <dgm:spPr/>
      <dgm:t>
        <a:bodyPr/>
        <a:lstStyle/>
        <a:p>
          <a:endParaRPr lang="en-US"/>
        </a:p>
      </dgm:t>
    </dgm:pt>
    <dgm:pt modelId="{5B1845BB-E3EC-0148-B223-DF844347336C}" type="sibTrans" cxnId="{E7F94FAE-993C-964F-9BD3-3BD06D560B65}">
      <dgm:prSet/>
      <dgm:spPr/>
      <dgm:t>
        <a:bodyPr/>
        <a:lstStyle/>
        <a:p>
          <a:endParaRPr lang="en-US"/>
        </a:p>
      </dgm:t>
    </dgm:pt>
    <dgm:pt modelId="{B9430506-A50F-E746-B395-769DADCE0254}">
      <dgm:prSet phldrT="[Text]"/>
      <dgm:spPr/>
      <dgm:t>
        <a:bodyPr/>
        <a:lstStyle/>
        <a:p>
          <a:r>
            <a:rPr lang="en-US" dirty="0"/>
            <a:t>Experimental factors</a:t>
          </a:r>
        </a:p>
      </dgm:t>
    </dgm:pt>
    <dgm:pt modelId="{3129FA74-F56E-A04D-8669-827BD543B224}" type="parTrans" cxnId="{CBA4A631-3195-3347-8D05-B66B62F07847}">
      <dgm:prSet/>
      <dgm:spPr/>
      <dgm:t>
        <a:bodyPr/>
        <a:lstStyle/>
        <a:p>
          <a:endParaRPr lang="en-US"/>
        </a:p>
      </dgm:t>
    </dgm:pt>
    <dgm:pt modelId="{BC57F80B-F06E-E54D-951C-BD734612230E}" type="sibTrans" cxnId="{CBA4A631-3195-3347-8D05-B66B62F07847}">
      <dgm:prSet/>
      <dgm:spPr/>
      <dgm:t>
        <a:bodyPr/>
        <a:lstStyle/>
        <a:p>
          <a:endParaRPr lang="en-US"/>
        </a:p>
      </dgm:t>
    </dgm:pt>
    <dgm:pt modelId="{47FB6033-565D-0748-8990-66ED93252106}">
      <dgm:prSet phldrT="[Text]"/>
      <dgm:spPr/>
      <dgm:t>
        <a:bodyPr/>
        <a:lstStyle/>
        <a:p>
          <a:r>
            <a:rPr lang="en-US" dirty="0"/>
            <a:t>Nuisance factors (Blocking)</a:t>
          </a:r>
        </a:p>
      </dgm:t>
    </dgm:pt>
    <dgm:pt modelId="{F69F5C3E-DD4E-C64F-A1BA-62A9D9A1FB8C}" type="parTrans" cxnId="{729B0938-A1BD-FE49-9177-BFA6038BB8DC}">
      <dgm:prSet/>
      <dgm:spPr/>
      <dgm:t>
        <a:bodyPr/>
        <a:lstStyle/>
        <a:p>
          <a:endParaRPr lang="en-US"/>
        </a:p>
      </dgm:t>
    </dgm:pt>
    <dgm:pt modelId="{441C2D06-4D9C-9142-B107-EFC7546FE6CD}" type="sibTrans" cxnId="{729B0938-A1BD-FE49-9177-BFA6038BB8DC}">
      <dgm:prSet/>
      <dgm:spPr/>
      <dgm:t>
        <a:bodyPr/>
        <a:lstStyle/>
        <a:p>
          <a:endParaRPr lang="en-US"/>
        </a:p>
      </dgm:t>
    </dgm:pt>
    <dgm:pt modelId="{E28E653A-89F5-CD4E-A64B-A2D7E2039817}">
      <dgm:prSet phldrT="[Text]"/>
      <dgm:spPr/>
      <dgm:t>
        <a:bodyPr/>
        <a:lstStyle/>
        <a:p>
          <a:r>
            <a:rPr lang="en-US" dirty="0"/>
            <a:t>Unexplained variation</a:t>
          </a:r>
        </a:p>
      </dgm:t>
    </dgm:pt>
    <dgm:pt modelId="{BEE31F7F-B490-9C4F-8AF8-7B7C541F8B5C}" type="parTrans" cxnId="{B0DA916C-64F8-7740-BCF3-265E93BCC289}">
      <dgm:prSet/>
      <dgm:spPr/>
      <dgm:t>
        <a:bodyPr/>
        <a:lstStyle/>
        <a:p>
          <a:endParaRPr lang="en-US"/>
        </a:p>
      </dgm:t>
    </dgm:pt>
    <dgm:pt modelId="{FB46CE77-B64E-1740-8550-799B4E3DB8E3}" type="sibTrans" cxnId="{B0DA916C-64F8-7740-BCF3-265E93BCC289}">
      <dgm:prSet/>
      <dgm:spPr/>
      <dgm:t>
        <a:bodyPr/>
        <a:lstStyle/>
        <a:p>
          <a:endParaRPr lang="en-US"/>
        </a:p>
      </dgm:t>
    </dgm:pt>
    <dgm:pt modelId="{B97681ED-470C-2A4C-B1F0-55B3B8E7E932}" type="pres">
      <dgm:prSet presAssocID="{3623C477-3318-074D-8D31-FA3D4FC01D3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365C7A4-5FD8-6942-9176-5FF24745C0EB}" type="pres">
      <dgm:prSet presAssocID="{0C13DD6A-F564-374E-BC31-E9FF8DC664EA}" presName="centerShape" presStyleLbl="node0" presStyleIdx="0" presStyleCnt="1"/>
      <dgm:spPr/>
    </dgm:pt>
    <dgm:pt modelId="{4262D97C-187E-4D4C-9ED1-13BA4B09F1F9}" type="pres">
      <dgm:prSet presAssocID="{3129FA74-F56E-A04D-8669-827BD543B224}" presName="parTrans" presStyleLbl="bgSibTrans2D1" presStyleIdx="0" presStyleCnt="3" custScaleX="120343"/>
      <dgm:spPr/>
    </dgm:pt>
    <dgm:pt modelId="{CC68368A-DB5D-384B-BF7D-30F34B30B8FC}" type="pres">
      <dgm:prSet presAssocID="{B9430506-A50F-E746-B395-769DADCE0254}" presName="node" presStyleLbl="node1" presStyleIdx="0" presStyleCnt="3" custRadScaleRad="139708" custRadScaleInc="2292">
        <dgm:presLayoutVars>
          <dgm:bulletEnabled val="1"/>
        </dgm:presLayoutVars>
      </dgm:prSet>
      <dgm:spPr/>
    </dgm:pt>
    <dgm:pt modelId="{64B6E746-F67A-CA42-8CFD-7B747C80BF06}" type="pres">
      <dgm:prSet presAssocID="{F69F5C3E-DD4E-C64F-A1BA-62A9D9A1FB8C}" presName="parTrans" presStyleLbl="bgSibTrans2D1" presStyleIdx="1" presStyleCnt="3" custLinFactNeighborX="755" custLinFactNeighborY="24473"/>
      <dgm:spPr/>
    </dgm:pt>
    <dgm:pt modelId="{5BA9C6D5-E1F4-8048-A58B-7716573321BE}" type="pres">
      <dgm:prSet presAssocID="{47FB6033-565D-0748-8990-66ED93252106}" presName="node" presStyleLbl="node1" presStyleIdx="1" presStyleCnt="3">
        <dgm:presLayoutVars>
          <dgm:bulletEnabled val="1"/>
        </dgm:presLayoutVars>
      </dgm:prSet>
      <dgm:spPr/>
    </dgm:pt>
    <dgm:pt modelId="{4589BA50-DD04-2C45-80E3-F9F27AB73218}" type="pres">
      <dgm:prSet presAssocID="{BEE31F7F-B490-9C4F-8AF8-7B7C541F8B5C}" presName="parTrans" presStyleLbl="bgSibTrans2D1" presStyleIdx="2" presStyleCnt="3" custLinFactNeighborX="-6750" custLinFactNeighborY="25731"/>
      <dgm:spPr/>
    </dgm:pt>
    <dgm:pt modelId="{A737C07B-1164-3F44-9C03-37BD24A97F6B}" type="pres">
      <dgm:prSet presAssocID="{E28E653A-89F5-CD4E-A64B-A2D7E2039817}" presName="node" presStyleLbl="node1" presStyleIdx="2" presStyleCnt="3" custRadScaleRad="132495" custRadScaleInc="-1008">
        <dgm:presLayoutVars>
          <dgm:bulletEnabled val="1"/>
        </dgm:presLayoutVars>
      </dgm:prSet>
      <dgm:spPr/>
    </dgm:pt>
  </dgm:ptLst>
  <dgm:cxnLst>
    <dgm:cxn modelId="{FC9BEF05-5D0E-1B41-96F5-44DEB453CF1D}" type="presOf" srcId="{B9430506-A50F-E746-B395-769DADCE0254}" destId="{CC68368A-DB5D-384B-BF7D-30F34B30B8FC}" srcOrd="0" destOrd="0" presId="urn:microsoft.com/office/officeart/2005/8/layout/radial4"/>
    <dgm:cxn modelId="{32266706-9239-E249-A11D-82FCF7176DBE}" type="presOf" srcId="{0C13DD6A-F564-374E-BC31-E9FF8DC664EA}" destId="{D365C7A4-5FD8-6942-9176-5FF24745C0EB}" srcOrd="0" destOrd="0" presId="urn:microsoft.com/office/officeart/2005/8/layout/radial4"/>
    <dgm:cxn modelId="{D8444F09-3CB3-8D4D-B71E-0A1A34404E84}" type="presOf" srcId="{3129FA74-F56E-A04D-8669-827BD543B224}" destId="{4262D97C-187E-4D4C-9ED1-13BA4B09F1F9}" srcOrd="0" destOrd="0" presId="urn:microsoft.com/office/officeart/2005/8/layout/radial4"/>
    <dgm:cxn modelId="{CBA4A631-3195-3347-8D05-B66B62F07847}" srcId="{0C13DD6A-F564-374E-BC31-E9FF8DC664EA}" destId="{B9430506-A50F-E746-B395-769DADCE0254}" srcOrd="0" destOrd="0" parTransId="{3129FA74-F56E-A04D-8669-827BD543B224}" sibTransId="{BC57F80B-F06E-E54D-951C-BD734612230E}"/>
    <dgm:cxn modelId="{729B0938-A1BD-FE49-9177-BFA6038BB8DC}" srcId="{0C13DD6A-F564-374E-BC31-E9FF8DC664EA}" destId="{47FB6033-565D-0748-8990-66ED93252106}" srcOrd="1" destOrd="0" parTransId="{F69F5C3E-DD4E-C64F-A1BA-62A9D9A1FB8C}" sibTransId="{441C2D06-4D9C-9142-B107-EFC7546FE6CD}"/>
    <dgm:cxn modelId="{50F6D63C-9A04-014F-BF74-7F5B362CD4C5}" type="presOf" srcId="{F69F5C3E-DD4E-C64F-A1BA-62A9D9A1FB8C}" destId="{64B6E746-F67A-CA42-8CFD-7B747C80BF06}" srcOrd="0" destOrd="0" presId="urn:microsoft.com/office/officeart/2005/8/layout/radial4"/>
    <dgm:cxn modelId="{B0DA916C-64F8-7740-BCF3-265E93BCC289}" srcId="{0C13DD6A-F564-374E-BC31-E9FF8DC664EA}" destId="{E28E653A-89F5-CD4E-A64B-A2D7E2039817}" srcOrd="2" destOrd="0" parTransId="{BEE31F7F-B490-9C4F-8AF8-7B7C541F8B5C}" sibTransId="{FB46CE77-B64E-1740-8550-799B4E3DB8E3}"/>
    <dgm:cxn modelId="{F8ECAB91-5BA3-8C41-9277-A4F60A52EB39}" type="presOf" srcId="{BEE31F7F-B490-9C4F-8AF8-7B7C541F8B5C}" destId="{4589BA50-DD04-2C45-80E3-F9F27AB73218}" srcOrd="0" destOrd="0" presId="urn:microsoft.com/office/officeart/2005/8/layout/radial4"/>
    <dgm:cxn modelId="{E8FE2C92-F3BC-794D-AF7F-7FE8CF4232C5}" type="presOf" srcId="{47FB6033-565D-0748-8990-66ED93252106}" destId="{5BA9C6D5-E1F4-8048-A58B-7716573321BE}" srcOrd="0" destOrd="0" presId="urn:microsoft.com/office/officeart/2005/8/layout/radial4"/>
    <dgm:cxn modelId="{E7F94FAE-993C-964F-9BD3-3BD06D560B65}" srcId="{3623C477-3318-074D-8D31-FA3D4FC01D3C}" destId="{0C13DD6A-F564-374E-BC31-E9FF8DC664EA}" srcOrd="0" destOrd="0" parTransId="{148A34AC-B27B-1346-8C77-3680807D4190}" sibTransId="{5B1845BB-E3EC-0148-B223-DF844347336C}"/>
    <dgm:cxn modelId="{B471C8C3-62DC-4C4D-AD5F-6528420620A9}" type="presOf" srcId="{E28E653A-89F5-CD4E-A64B-A2D7E2039817}" destId="{A737C07B-1164-3F44-9C03-37BD24A97F6B}" srcOrd="0" destOrd="0" presId="urn:microsoft.com/office/officeart/2005/8/layout/radial4"/>
    <dgm:cxn modelId="{4D9DBCFE-D53A-054A-B039-DDABACE246E7}" type="presOf" srcId="{3623C477-3318-074D-8D31-FA3D4FC01D3C}" destId="{B97681ED-470C-2A4C-B1F0-55B3B8E7E932}" srcOrd="0" destOrd="0" presId="urn:microsoft.com/office/officeart/2005/8/layout/radial4"/>
    <dgm:cxn modelId="{35757DC1-7A65-CF49-8D40-9CA96A52B89A}" type="presParOf" srcId="{B97681ED-470C-2A4C-B1F0-55B3B8E7E932}" destId="{D365C7A4-5FD8-6942-9176-5FF24745C0EB}" srcOrd="0" destOrd="0" presId="urn:microsoft.com/office/officeart/2005/8/layout/radial4"/>
    <dgm:cxn modelId="{78B78AAA-2353-E740-990B-E3E67C42AD43}" type="presParOf" srcId="{B97681ED-470C-2A4C-B1F0-55B3B8E7E932}" destId="{4262D97C-187E-4D4C-9ED1-13BA4B09F1F9}" srcOrd="1" destOrd="0" presId="urn:microsoft.com/office/officeart/2005/8/layout/radial4"/>
    <dgm:cxn modelId="{C74DB768-DF96-C444-BC93-0FAEEE3E6D03}" type="presParOf" srcId="{B97681ED-470C-2A4C-B1F0-55B3B8E7E932}" destId="{CC68368A-DB5D-384B-BF7D-30F34B30B8FC}" srcOrd="2" destOrd="0" presId="urn:microsoft.com/office/officeart/2005/8/layout/radial4"/>
    <dgm:cxn modelId="{F1678F85-F9EB-FE4F-9468-5B3CA33E659F}" type="presParOf" srcId="{B97681ED-470C-2A4C-B1F0-55B3B8E7E932}" destId="{64B6E746-F67A-CA42-8CFD-7B747C80BF06}" srcOrd="3" destOrd="0" presId="urn:microsoft.com/office/officeart/2005/8/layout/radial4"/>
    <dgm:cxn modelId="{C9D19932-70FC-3A47-9DFC-C33991EF5C3F}" type="presParOf" srcId="{B97681ED-470C-2A4C-B1F0-55B3B8E7E932}" destId="{5BA9C6D5-E1F4-8048-A58B-7716573321BE}" srcOrd="4" destOrd="0" presId="urn:microsoft.com/office/officeart/2005/8/layout/radial4"/>
    <dgm:cxn modelId="{66ACE280-B76B-6E41-B7CD-C89E45CFE18E}" type="presParOf" srcId="{B97681ED-470C-2A4C-B1F0-55B3B8E7E932}" destId="{4589BA50-DD04-2C45-80E3-F9F27AB73218}" srcOrd="5" destOrd="0" presId="urn:microsoft.com/office/officeart/2005/8/layout/radial4"/>
    <dgm:cxn modelId="{1C90D719-C6CC-CB47-AC2F-DFDCEE0BE427}" type="presParOf" srcId="{B97681ED-470C-2A4C-B1F0-55B3B8E7E932}" destId="{A737C07B-1164-3F44-9C03-37BD24A97F6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3154613" y="2288542"/>
          <a:ext cx="1920373" cy="19203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Outcome </a:t>
          </a:r>
        </a:p>
      </dsp:txBody>
      <dsp:txXfrm>
        <a:off x="3435845" y="2569774"/>
        <a:ext cx="1357909" cy="1357909"/>
      </dsp:txXfrm>
    </dsp:sp>
    <dsp:sp modelId="{4262D97C-187E-4D4C-9ED1-13BA4B09F1F9}">
      <dsp:nvSpPr>
        <dsp:cNvPr id="0" name=""/>
        <dsp:cNvSpPr/>
      </dsp:nvSpPr>
      <dsp:spPr>
        <a:xfrm rot="12982512">
          <a:off x="801286" y="1605531"/>
          <a:ext cx="2908445" cy="54730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370389" y="432776"/>
          <a:ext cx="1824355" cy="14594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Experimental factors</a:t>
          </a:r>
        </a:p>
      </dsp:txBody>
      <dsp:txXfrm>
        <a:off x="413136" y="475523"/>
        <a:ext cx="1738861" cy="1373990"/>
      </dsp:txXfrm>
    </dsp:sp>
    <dsp:sp modelId="{64B6E746-F67A-CA42-8CFD-7B747C80BF06}">
      <dsp:nvSpPr>
        <dsp:cNvPr id="0" name=""/>
        <dsp:cNvSpPr/>
      </dsp:nvSpPr>
      <dsp:spPr>
        <a:xfrm rot="16200000">
          <a:off x="3389915" y="1327162"/>
          <a:ext cx="1471995" cy="54730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3202622" y="1133"/>
          <a:ext cx="1824355" cy="14594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Nuisance factors (Blocking)</a:t>
          </a:r>
        </a:p>
      </dsp:txBody>
      <dsp:txXfrm>
        <a:off x="3245369" y="43880"/>
        <a:ext cx="1738861" cy="1373990"/>
      </dsp:txXfrm>
    </dsp:sp>
    <dsp:sp modelId="{4589BA50-DD04-2C45-80E3-F9F27AB73218}">
      <dsp:nvSpPr>
        <dsp:cNvPr id="0" name=""/>
        <dsp:cNvSpPr/>
      </dsp:nvSpPr>
      <dsp:spPr>
        <a:xfrm rot="19463712">
          <a:off x="4640310" y="1827256"/>
          <a:ext cx="2245172" cy="547306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5914989" y="576780"/>
          <a:ext cx="1824355" cy="14594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Unexplained variation</a:t>
          </a:r>
        </a:p>
      </dsp:txBody>
      <dsp:txXfrm>
        <a:off x="5957736" y="619527"/>
        <a:ext cx="1738861" cy="1373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322712" y="1126084"/>
          <a:ext cx="943056" cy="9430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460819" y="1264191"/>
        <a:ext cx="666842" cy="666842"/>
      </dsp:txXfrm>
    </dsp:sp>
    <dsp:sp modelId="{4262D97C-187E-4D4C-9ED1-13BA4B09F1F9}">
      <dsp:nvSpPr>
        <dsp:cNvPr id="0" name=""/>
        <dsp:cNvSpPr/>
      </dsp:nvSpPr>
      <dsp:spPr>
        <a:xfrm rot="12982512">
          <a:off x="1163231" y="789470"/>
          <a:ext cx="1432641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952348" y="212479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73340" y="233471"/>
        <a:ext cx="853919" cy="674738"/>
      </dsp:txXfrm>
    </dsp:sp>
    <dsp:sp modelId="{64B6E746-F67A-CA42-8CFD-7B747C80BF06}">
      <dsp:nvSpPr>
        <dsp:cNvPr id="0" name=""/>
        <dsp:cNvSpPr/>
      </dsp:nvSpPr>
      <dsp:spPr>
        <a:xfrm rot="16200000">
          <a:off x="2436987" y="652521"/>
          <a:ext cx="725462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346289" y="37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367281" y="21029"/>
        <a:ext cx="853919" cy="674738"/>
      </dsp:txXfrm>
    </dsp:sp>
    <dsp:sp modelId="{4589BA50-DD04-2C45-80E3-F9F27AB73218}">
      <dsp:nvSpPr>
        <dsp:cNvPr id="0" name=""/>
        <dsp:cNvSpPr/>
      </dsp:nvSpPr>
      <dsp:spPr>
        <a:xfrm rot="19463712">
          <a:off x="3051917" y="898438"/>
          <a:ext cx="1105997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81235" y="283353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702227" y="304345"/>
        <a:ext cx="853919" cy="674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250653" y="1125664"/>
          <a:ext cx="943158" cy="9431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388775" y="1263786"/>
        <a:ext cx="666914" cy="666914"/>
      </dsp:txXfrm>
    </dsp:sp>
    <dsp:sp modelId="{4262D97C-187E-4D4C-9ED1-13BA4B09F1F9}">
      <dsp:nvSpPr>
        <dsp:cNvPr id="0" name=""/>
        <dsp:cNvSpPr/>
      </dsp:nvSpPr>
      <dsp:spPr>
        <a:xfrm rot="12982512">
          <a:off x="1092548" y="789487"/>
          <a:ext cx="1431077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881358" y="21285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02352" y="233852"/>
        <a:ext cx="854012" cy="674812"/>
      </dsp:txXfrm>
    </dsp:sp>
    <dsp:sp modelId="{64B6E746-F67A-CA42-8CFD-7B747C80BF06}">
      <dsp:nvSpPr>
        <dsp:cNvPr id="0" name=""/>
        <dsp:cNvSpPr/>
      </dsp:nvSpPr>
      <dsp:spPr>
        <a:xfrm rot="16200000">
          <a:off x="2365443" y="652621"/>
          <a:ext cx="724518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274232" y="57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295226" y="21572"/>
        <a:ext cx="854012" cy="674812"/>
      </dsp:txXfrm>
    </dsp:sp>
    <dsp:sp modelId="{4589BA50-DD04-2C45-80E3-F9F27AB73218}">
      <dsp:nvSpPr>
        <dsp:cNvPr id="0" name=""/>
        <dsp:cNvSpPr/>
      </dsp:nvSpPr>
      <dsp:spPr>
        <a:xfrm rot="19463712">
          <a:off x="2980091" y="898434"/>
          <a:ext cx="1104762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08158" y="283677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629152" y="304671"/>
        <a:ext cx="854012" cy="6748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322712" y="1126084"/>
          <a:ext cx="943056" cy="9430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460819" y="1264191"/>
        <a:ext cx="666842" cy="666842"/>
      </dsp:txXfrm>
    </dsp:sp>
    <dsp:sp modelId="{4262D97C-187E-4D4C-9ED1-13BA4B09F1F9}">
      <dsp:nvSpPr>
        <dsp:cNvPr id="0" name=""/>
        <dsp:cNvSpPr/>
      </dsp:nvSpPr>
      <dsp:spPr>
        <a:xfrm rot="12982512">
          <a:off x="1163231" y="789470"/>
          <a:ext cx="1432641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952348" y="212479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73340" y="233471"/>
        <a:ext cx="853919" cy="674738"/>
      </dsp:txXfrm>
    </dsp:sp>
    <dsp:sp modelId="{64B6E746-F67A-CA42-8CFD-7B747C80BF06}">
      <dsp:nvSpPr>
        <dsp:cNvPr id="0" name=""/>
        <dsp:cNvSpPr/>
      </dsp:nvSpPr>
      <dsp:spPr>
        <a:xfrm rot="16200000">
          <a:off x="2436987" y="652521"/>
          <a:ext cx="725462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346289" y="37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367281" y="21029"/>
        <a:ext cx="853919" cy="674738"/>
      </dsp:txXfrm>
    </dsp:sp>
    <dsp:sp modelId="{4589BA50-DD04-2C45-80E3-F9F27AB73218}">
      <dsp:nvSpPr>
        <dsp:cNvPr id="0" name=""/>
        <dsp:cNvSpPr/>
      </dsp:nvSpPr>
      <dsp:spPr>
        <a:xfrm rot="19463712">
          <a:off x="3051917" y="898438"/>
          <a:ext cx="1105997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81235" y="283353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702227" y="304345"/>
        <a:ext cx="853919" cy="674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250653" y="1125664"/>
          <a:ext cx="943158" cy="9431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388775" y="1263786"/>
        <a:ext cx="666914" cy="666914"/>
      </dsp:txXfrm>
    </dsp:sp>
    <dsp:sp modelId="{4262D97C-187E-4D4C-9ED1-13BA4B09F1F9}">
      <dsp:nvSpPr>
        <dsp:cNvPr id="0" name=""/>
        <dsp:cNvSpPr/>
      </dsp:nvSpPr>
      <dsp:spPr>
        <a:xfrm rot="12982512">
          <a:off x="1092548" y="789487"/>
          <a:ext cx="1431077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881358" y="21285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02352" y="233852"/>
        <a:ext cx="854012" cy="674812"/>
      </dsp:txXfrm>
    </dsp:sp>
    <dsp:sp modelId="{64B6E746-F67A-CA42-8CFD-7B747C80BF06}">
      <dsp:nvSpPr>
        <dsp:cNvPr id="0" name=""/>
        <dsp:cNvSpPr/>
      </dsp:nvSpPr>
      <dsp:spPr>
        <a:xfrm rot="16200000">
          <a:off x="2365443" y="652621"/>
          <a:ext cx="724518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274232" y="57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295226" y="21572"/>
        <a:ext cx="854012" cy="674812"/>
      </dsp:txXfrm>
    </dsp:sp>
    <dsp:sp modelId="{4589BA50-DD04-2C45-80E3-F9F27AB73218}">
      <dsp:nvSpPr>
        <dsp:cNvPr id="0" name=""/>
        <dsp:cNvSpPr/>
      </dsp:nvSpPr>
      <dsp:spPr>
        <a:xfrm rot="19463712">
          <a:off x="2980091" y="898434"/>
          <a:ext cx="1104762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08158" y="283677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629152" y="304671"/>
        <a:ext cx="854012" cy="674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322712" y="1126084"/>
          <a:ext cx="943056" cy="9430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460819" y="1264191"/>
        <a:ext cx="666842" cy="666842"/>
      </dsp:txXfrm>
    </dsp:sp>
    <dsp:sp modelId="{4262D97C-187E-4D4C-9ED1-13BA4B09F1F9}">
      <dsp:nvSpPr>
        <dsp:cNvPr id="0" name=""/>
        <dsp:cNvSpPr/>
      </dsp:nvSpPr>
      <dsp:spPr>
        <a:xfrm rot="12982512">
          <a:off x="1163231" y="789470"/>
          <a:ext cx="1432641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952348" y="212479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73340" y="233471"/>
        <a:ext cx="853919" cy="674738"/>
      </dsp:txXfrm>
    </dsp:sp>
    <dsp:sp modelId="{64B6E746-F67A-CA42-8CFD-7B747C80BF06}">
      <dsp:nvSpPr>
        <dsp:cNvPr id="0" name=""/>
        <dsp:cNvSpPr/>
      </dsp:nvSpPr>
      <dsp:spPr>
        <a:xfrm rot="16200000">
          <a:off x="2436987" y="652521"/>
          <a:ext cx="725462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346289" y="37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367281" y="21029"/>
        <a:ext cx="853919" cy="674738"/>
      </dsp:txXfrm>
    </dsp:sp>
    <dsp:sp modelId="{4589BA50-DD04-2C45-80E3-F9F27AB73218}">
      <dsp:nvSpPr>
        <dsp:cNvPr id="0" name=""/>
        <dsp:cNvSpPr/>
      </dsp:nvSpPr>
      <dsp:spPr>
        <a:xfrm rot="19463712">
          <a:off x="3051917" y="898438"/>
          <a:ext cx="1105997" cy="268771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81235" y="283353"/>
          <a:ext cx="895903" cy="7167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702227" y="304345"/>
        <a:ext cx="853919" cy="6747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250653" y="1125664"/>
          <a:ext cx="943158" cy="9431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388775" y="1263786"/>
        <a:ext cx="666914" cy="666914"/>
      </dsp:txXfrm>
    </dsp:sp>
    <dsp:sp modelId="{4262D97C-187E-4D4C-9ED1-13BA4B09F1F9}">
      <dsp:nvSpPr>
        <dsp:cNvPr id="0" name=""/>
        <dsp:cNvSpPr/>
      </dsp:nvSpPr>
      <dsp:spPr>
        <a:xfrm rot="12982512">
          <a:off x="1092548" y="789487"/>
          <a:ext cx="1431077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881358" y="21285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02352" y="233852"/>
        <a:ext cx="854012" cy="674812"/>
      </dsp:txXfrm>
    </dsp:sp>
    <dsp:sp modelId="{64B6E746-F67A-CA42-8CFD-7B747C80BF06}">
      <dsp:nvSpPr>
        <dsp:cNvPr id="0" name=""/>
        <dsp:cNvSpPr/>
      </dsp:nvSpPr>
      <dsp:spPr>
        <a:xfrm rot="16200000">
          <a:off x="2365443" y="652621"/>
          <a:ext cx="724518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274232" y="57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295226" y="21572"/>
        <a:ext cx="854012" cy="674812"/>
      </dsp:txXfrm>
    </dsp:sp>
    <dsp:sp modelId="{4589BA50-DD04-2C45-80E3-F9F27AB73218}">
      <dsp:nvSpPr>
        <dsp:cNvPr id="0" name=""/>
        <dsp:cNvSpPr/>
      </dsp:nvSpPr>
      <dsp:spPr>
        <a:xfrm rot="19463712">
          <a:off x="2980091" y="898434"/>
          <a:ext cx="1104762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08158" y="283677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629152" y="304671"/>
        <a:ext cx="854012" cy="6748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5C7A4-5FD8-6942-9176-5FF24745C0EB}">
      <dsp:nvSpPr>
        <dsp:cNvPr id="0" name=""/>
        <dsp:cNvSpPr/>
      </dsp:nvSpPr>
      <dsp:spPr>
        <a:xfrm>
          <a:off x="2250653" y="1125664"/>
          <a:ext cx="943158" cy="9431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Outcome </a:t>
          </a:r>
        </a:p>
      </dsp:txBody>
      <dsp:txXfrm>
        <a:off x="2388775" y="1263786"/>
        <a:ext cx="666914" cy="666914"/>
      </dsp:txXfrm>
    </dsp:sp>
    <dsp:sp modelId="{4262D97C-187E-4D4C-9ED1-13BA4B09F1F9}">
      <dsp:nvSpPr>
        <dsp:cNvPr id="0" name=""/>
        <dsp:cNvSpPr/>
      </dsp:nvSpPr>
      <dsp:spPr>
        <a:xfrm rot="12982512">
          <a:off x="1092548" y="789487"/>
          <a:ext cx="1431077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368A-DB5D-384B-BF7D-30F34B30B8FC}">
      <dsp:nvSpPr>
        <dsp:cNvPr id="0" name=""/>
        <dsp:cNvSpPr/>
      </dsp:nvSpPr>
      <dsp:spPr>
        <a:xfrm>
          <a:off x="881358" y="21285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Experimental factors</a:t>
          </a:r>
        </a:p>
      </dsp:txBody>
      <dsp:txXfrm>
        <a:off x="902352" y="233852"/>
        <a:ext cx="854012" cy="674812"/>
      </dsp:txXfrm>
    </dsp:sp>
    <dsp:sp modelId="{64B6E746-F67A-CA42-8CFD-7B747C80BF06}">
      <dsp:nvSpPr>
        <dsp:cNvPr id="0" name=""/>
        <dsp:cNvSpPr/>
      </dsp:nvSpPr>
      <dsp:spPr>
        <a:xfrm rot="16200000">
          <a:off x="2365443" y="652621"/>
          <a:ext cx="724518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9C6D5-E1F4-8048-A58B-7716573321BE}">
      <dsp:nvSpPr>
        <dsp:cNvPr id="0" name=""/>
        <dsp:cNvSpPr/>
      </dsp:nvSpPr>
      <dsp:spPr>
        <a:xfrm>
          <a:off x="2274232" y="578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Nuisance factors (Blocking)</a:t>
          </a:r>
        </a:p>
      </dsp:txBody>
      <dsp:txXfrm>
        <a:off x="2295226" y="21572"/>
        <a:ext cx="854012" cy="674812"/>
      </dsp:txXfrm>
    </dsp:sp>
    <dsp:sp modelId="{4589BA50-DD04-2C45-80E3-F9F27AB73218}">
      <dsp:nvSpPr>
        <dsp:cNvPr id="0" name=""/>
        <dsp:cNvSpPr/>
      </dsp:nvSpPr>
      <dsp:spPr>
        <a:xfrm rot="19463712">
          <a:off x="2980091" y="898434"/>
          <a:ext cx="1104762" cy="26880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7C07B-1164-3F44-9C03-37BD24A97F6B}">
      <dsp:nvSpPr>
        <dsp:cNvPr id="0" name=""/>
        <dsp:cNvSpPr/>
      </dsp:nvSpPr>
      <dsp:spPr>
        <a:xfrm>
          <a:off x="3608158" y="283677"/>
          <a:ext cx="896000" cy="716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Unexplained variation</a:t>
          </a:r>
        </a:p>
      </dsp:txBody>
      <dsp:txXfrm>
        <a:off x="3629152" y="304671"/>
        <a:ext cx="854012" cy="674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B54FA15-9301-4D54-B578-B5DB3CEA315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20841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AB53B2-0A65-489E-9A32-CCB0AABBF148}" type="slidenum">
              <a:rPr lang="en-AU" sz="1200">
                <a:latin typeface="Times New Roman" pitchFamily="18" charset="0"/>
              </a:rPr>
              <a:pPr eaLnBrk="1" hangingPunct="1"/>
              <a:t>3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VARIATION: talk about sources of variation</a:t>
            </a:r>
          </a:p>
        </p:txBody>
      </p:sp>
    </p:spTree>
    <p:extLst>
      <p:ext uri="{BB962C8B-B14F-4D97-AF65-F5344CB8AC3E}">
        <p14:creationId xmlns:p14="http://schemas.microsoft.com/office/powerpoint/2010/main" val="260952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41321-9B1B-4BC2-ADF4-B2D10449434B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342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12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This is not a really old subject. Goes back about 90 years to agricultural experiments in the 1920s and 30s. </a:t>
            </a:r>
          </a:p>
        </p:txBody>
      </p:sp>
    </p:spTree>
    <p:extLst>
      <p:ext uri="{BB962C8B-B14F-4D97-AF65-F5344CB8AC3E}">
        <p14:creationId xmlns:p14="http://schemas.microsoft.com/office/powerpoint/2010/main" val="402743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13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828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14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This is not a really old subject. Goes back about 90 years to agricultural experiments in the 1920s and 30s. </a:t>
            </a:r>
          </a:p>
        </p:txBody>
      </p:sp>
    </p:spTree>
    <p:extLst>
      <p:ext uri="{BB962C8B-B14F-4D97-AF65-F5344CB8AC3E}">
        <p14:creationId xmlns:p14="http://schemas.microsoft.com/office/powerpoint/2010/main" val="1305235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15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This is not a really old subject. Goes back about 90 years to agricultural experiments in the 1920s and 30s. </a:t>
            </a:r>
          </a:p>
        </p:txBody>
      </p:sp>
    </p:spTree>
    <p:extLst>
      <p:ext uri="{BB962C8B-B14F-4D97-AF65-F5344CB8AC3E}">
        <p14:creationId xmlns:p14="http://schemas.microsoft.com/office/powerpoint/2010/main" val="308608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16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This is not a really old subject. Goes back about 90 years to agricultural experiments in the 1920s and 30s. </a:t>
            </a:r>
          </a:p>
        </p:txBody>
      </p:sp>
    </p:spTree>
    <p:extLst>
      <p:ext uri="{BB962C8B-B14F-4D97-AF65-F5344CB8AC3E}">
        <p14:creationId xmlns:p14="http://schemas.microsoft.com/office/powerpoint/2010/main" val="44984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42230F-CE88-4BFF-B9B9-3DF1FF433ECB}" type="slidenum">
              <a:rPr lang="en-AU" sz="1200">
                <a:latin typeface="Times New Roman" pitchFamily="18" charset="0"/>
              </a:rPr>
              <a:pPr eaLnBrk="1" hangingPunct="1"/>
              <a:t>17</a:t>
            </a:fld>
            <a:endParaRPr lang="en-AU" sz="120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/>
              <a:t>This is not a really old subject. Goes back about 90 years to agricultural experiments in the 1920s and 30s. </a:t>
            </a:r>
          </a:p>
        </p:txBody>
      </p:sp>
    </p:spTree>
    <p:extLst>
      <p:ext uri="{BB962C8B-B14F-4D97-AF65-F5344CB8AC3E}">
        <p14:creationId xmlns:p14="http://schemas.microsoft.com/office/powerpoint/2010/main" val="335116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541321-9B1B-4BC2-ADF4-B2D10449434B}" type="slidenum">
              <a:rPr lang="en-AU" smtClean="0"/>
              <a:pPr>
                <a:defRPr/>
              </a:pPr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667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4652963"/>
            <a:ext cx="9144000" cy="2205037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519112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AU" altLang="en-US" noProof="0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defRPr/>
            </a:lvl1pPr>
          </a:lstStyle>
          <a:p>
            <a:endParaRPr lang="en-AU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990353A-4863-4D3B-B297-5057ECABFA94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pic>
        <p:nvPicPr>
          <p:cNvPr id="8201" name="Picture 9" descr="ANU_LOGO_WHI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919288"/>
            <a:ext cx="8207375" cy="64135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A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9BAA4E-4577-473B-AC0E-D1C11E07524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3216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765175"/>
            <a:ext cx="2058988" cy="5360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5175"/>
            <a:ext cx="6029325" cy="5360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54952-80D5-4FD2-876E-3BEDFB7467B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3572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04800" y="1295400"/>
            <a:ext cx="8458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40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4DA89-F07B-43A0-BAB0-8B37DC74CBD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6480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68A8D-4BE2-4E2D-BF97-A6A6D74E605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6626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113"/>
            <a:ext cx="4038600" cy="4210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038600" cy="4210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73827-0A6A-416C-A334-22BC5298E84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101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3A6A9D-C34F-4BDF-A11A-62F13E12017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69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6816F-F914-48CF-8511-10E467B44173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2760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EE88F-A6D8-4F40-B772-ABBFA5837886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7687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273F07-4A55-4ED6-8080-C1D94002559D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800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3085FA-4DA1-4F68-AA1E-C1C922692FDA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7971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rgbClr val="94B0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76517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16113"/>
            <a:ext cx="82296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24525" y="6597650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AU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597650"/>
            <a:ext cx="5040312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AU" altLang="en-US"/>
              <a:t>Footer text goes in here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01013" y="6597650"/>
            <a:ext cx="5857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DC8D644-2F39-4D84-8C07-7406E7E4A58A}" type="slidenum">
              <a:rPr lang="en-AU" altLang="en-US"/>
              <a:pPr/>
              <a:t>‹#›</a:t>
            </a:fld>
            <a:endParaRPr lang="en-AU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pic>
        <p:nvPicPr>
          <p:cNvPr id="1033" name="Picture 9" descr="ANU_LOGO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5888"/>
            <a:ext cx="1511300" cy="5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527688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954146"/>
            <a:ext cx="6408712" cy="1015663"/>
          </a:xfrm>
        </p:spPr>
        <p:txBody>
          <a:bodyPr/>
          <a:lstStyle/>
          <a:p>
            <a:pPr algn="ctr" eaLnBrk="1" hangingPunct="1"/>
            <a:r>
              <a:rPr lang="en-AU" sz="3000" dirty="0"/>
              <a:t>BIOL 8700: Experimental Plans</a:t>
            </a:r>
            <a:br>
              <a:rPr lang="en-AU" sz="3000" dirty="0"/>
            </a:br>
            <a:r>
              <a:rPr lang="en-AU" sz="3000" dirty="0"/>
              <a:t>Part 1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4652963"/>
            <a:ext cx="8280400" cy="781752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</a:pPr>
            <a:r>
              <a:rPr lang="en-AU" sz="1600" dirty="0"/>
              <a:t>Terry Neeman, PhD </a:t>
            </a:r>
            <a:r>
              <a:rPr lang="en-AU" sz="1600" dirty="0" err="1"/>
              <a:t>AStat</a:t>
            </a:r>
            <a:endParaRPr lang="en-AU" sz="1600" dirty="0"/>
          </a:p>
          <a:p>
            <a:pPr marL="0" indent="0" eaLnBrk="1" hangingPunct="1">
              <a:lnSpc>
                <a:spcPct val="80000"/>
              </a:lnSpc>
            </a:pPr>
            <a:r>
              <a:rPr lang="en-AU" sz="1600" dirty="0"/>
              <a:t>Biology Data Science Institute (BDSI)</a:t>
            </a:r>
          </a:p>
          <a:p>
            <a:pPr marL="0" indent="0" eaLnBrk="1" hangingPunct="1">
              <a:lnSpc>
                <a:spcPct val="80000"/>
              </a:lnSpc>
            </a:pPr>
            <a:r>
              <a:rPr lang="en-AU" sz="1600" dirty="0"/>
              <a:t>Joint Colleges of Science, ANU</a:t>
            </a:r>
          </a:p>
        </p:txBody>
      </p:sp>
      <p:pic>
        <p:nvPicPr>
          <p:cNvPr id="5" name="Picture 2" descr="http://upload.wikimedia.org/wikipedia/commons/8/86/Argonne's_Midwest_Center_for_Structural_Genomics_deposits_1,000th_protein_structure.jpg">
            <a:extLst>
              <a:ext uri="{FF2B5EF4-FFF2-40B4-BE49-F238E27FC236}">
                <a16:creationId xmlns:a16="http://schemas.microsoft.com/office/drawing/2014/main" id="{11A086CC-9C73-0C44-85A1-F82EAFB5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061" y="3880886"/>
            <a:ext cx="5100939" cy="297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0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83568" y="2570358"/>
            <a:ext cx="7056065" cy="16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240"/>
              </a:spcBef>
            </a:pPr>
            <a:r>
              <a:rPr lang="en-AU" i="1" dirty="0">
                <a:solidFill>
                  <a:srgbClr val="00B050"/>
                </a:solidFill>
              </a:rPr>
              <a:t>Experimental factors:</a:t>
            </a:r>
          </a:p>
          <a:p>
            <a:pPr eaLnBrk="1" hangingPunct="1">
              <a:spcBef>
                <a:spcPts val="240"/>
              </a:spcBef>
            </a:pPr>
            <a:r>
              <a:rPr lang="en-AU" dirty="0"/>
              <a:t>Does LPS injection impact response?</a:t>
            </a:r>
          </a:p>
          <a:p>
            <a:pPr eaLnBrk="1" hangingPunct="1">
              <a:spcBef>
                <a:spcPts val="240"/>
              </a:spcBef>
            </a:pPr>
            <a:r>
              <a:rPr lang="en-AU" dirty="0"/>
              <a:t>Does the LPS effect different post vs pre?</a:t>
            </a:r>
          </a:p>
          <a:p>
            <a:pPr eaLnBrk="1" hangingPunct="1">
              <a:spcBef>
                <a:spcPts val="240"/>
              </a:spcBef>
            </a:pPr>
            <a:r>
              <a:rPr lang="en-AU" dirty="0"/>
              <a:t>Is there an overall time effect (post vs pre)?</a:t>
            </a:r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731345" y="4941168"/>
            <a:ext cx="8017119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How can we ensure that the LPS effect is not </a:t>
            </a:r>
            <a:r>
              <a:rPr lang="en-AU" u="sng" dirty="0"/>
              <a:t>confounded</a:t>
            </a:r>
            <a:r>
              <a:rPr lang="en-AU" dirty="0"/>
              <a:t> with the </a:t>
            </a:r>
            <a:r>
              <a:rPr lang="en-AU" i="1" dirty="0">
                <a:solidFill>
                  <a:srgbClr val="FF0000"/>
                </a:solidFill>
              </a:rPr>
              <a:t>nuisance factors</a:t>
            </a:r>
            <a:r>
              <a:rPr lang="en-AU" dirty="0"/>
              <a:t>?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793EB22-CDC6-F946-9FC6-D686DE61F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250380"/>
              </p:ext>
            </p:extLst>
          </p:nvPr>
        </p:nvGraphicFramePr>
        <p:xfrm>
          <a:off x="3995936" y="116632"/>
          <a:ext cx="5444466" cy="206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64">
            <a:extLst>
              <a:ext uri="{FF2B5EF4-FFF2-40B4-BE49-F238E27FC236}">
                <a16:creationId xmlns:a16="http://schemas.microsoft.com/office/drawing/2014/main" id="{93EBF8D3-0152-8348-84E7-1C5CFF68B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694" y="1601258"/>
            <a:ext cx="30764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More Questions</a:t>
            </a:r>
          </a:p>
        </p:txBody>
      </p:sp>
    </p:spTree>
    <p:extLst>
      <p:ext uri="{BB962C8B-B14F-4D97-AF65-F5344CB8AC3E}">
        <p14:creationId xmlns:p14="http://schemas.microsoft.com/office/powerpoint/2010/main" val="139856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A240-F5C3-3F4D-8B94-D60BA8C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11</a:t>
            </a:fld>
            <a:endParaRPr lang="en-AU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4ED7-975E-6E41-876B-7AF0FC974F41}"/>
              </a:ext>
            </a:extLst>
          </p:cNvPr>
          <p:cNvSpPr/>
          <p:nvPr/>
        </p:nvSpPr>
        <p:spPr>
          <a:xfrm>
            <a:off x="-21565" y="2636911"/>
            <a:ext cx="898605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Model-centered thinking </a:t>
            </a:r>
          </a:p>
          <a:p>
            <a:pPr algn="ctr"/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Principles of</a:t>
            </a:r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85407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/>
            <a:endParaRPr lang="en-AU" dirty="0"/>
          </a:p>
          <a:p>
            <a:pPr marL="0" indent="0" eaLnBrk="1" hangingPunct="1">
              <a:lnSpc>
                <a:spcPct val="150000"/>
              </a:lnSpc>
            </a:pPr>
            <a:r>
              <a:rPr lang="en-AU" sz="2800" dirty="0"/>
              <a:t>CONTROLS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800" dirty="0"/>
              <a:t>REPLICATION</a:t>
            </a:r>
          </a:p>
          <a:p>
            <a:pPr marL="0" indent="0">
              <a:lnSpc>
                <a:spcPct val="150000"/>
              </a:lnSpc>
            </a:pPr>
            <a:r>
              <a:rPr lang="en-AU" sz="2800" dirty="0"/>
              <a:t>BLOCKING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800" dirty="0"/>
              <a:t>RANDOMISATION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800" dirty="0"/>
              <a:t>BLINDING</a:t>
            </a:r>
          </a:p>
        </p:txBody>
      </p:sp>
    </p:spTree>
    <p:extLst>
      <p:ext uri="{BB962C8B-B14F-4D97-AF65-F5344CB8AC3E}">
        <p14:creationId xmlns:p14="http://schemas.microsoft.com/office/powerpoint/2010/main" val="95466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839200" cy="4419600"/>
          </a:xfrm>
        </p:spPr>
        <p:txBody>
          <a:bodyPr/>
          <a:lstStyle/>
          <a:p>
            <a:pPr marL="0" indent="0" eaLnBrk="1" hangingPunct="1">
              <a:buNone/>
            </a:pPr>
            <a:endParaRPr lang="en-AU" dirty="0"/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CONTROLS: 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2400" dirty="0"/>
              <a:t>Direct comparison with a known standard or no treatment.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2400" dirty="0"/>
              <a:t>Tested under identical conditions to experimental treatment.</a:t>
            </a:r>
          </a:p>
          <a:p>
            <a:pPr marL="0" indent="0">
              <a:lnSpc>
                <a:spcPct val="150000"/>
              </a:lnSpc>
            </a:pPr>
            <a:r>
              <a:rPr lang="en-AU" sz="2400" dirty="0"/>
              <a:t>REPLICATION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/>
              <a:t>BLOCKING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/>
              <a:t>RANDOMISATION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/>
              <a:t>BLINDING</a:t>
            </a:r>
          </a:p>
        </p:txBody>
      </p:sp>
    </p:spTree>
    <p:extLst>
      <p:ext uri="{BB962C8B-B14F-4D97-AF65-F5344CB8AC3E}">
        <p14:creationId xmlns:p14="http://schemas.microsoft.com/office/powerpoint/2010/main" val="94466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839200" cy="4419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AU" sz="1400" dirty="0">
                <a:solidFill>
                  <a:schemeClr val="bg2"/>
                </a:solidFill>
              </a:rPr>
              <a:t>CONTROLS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Direct comparison with a known standard or no treatment.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Tested under identical conditions to experimental treatment.</a:t>
            </a:r>
          </a:p>
          <a:p>
            <a:pPr marL="0" indent="0"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REPLICATION</a:t>
            </a:r>
            <a:r>
              <a:rPr lang="en-AU" sz="2400" dirty="0"/>
              <a:t>: repeating experiment on different samples to: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2400" dirty="0"/>
              <a:t>	(1) increase precision of treatment effect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2400" dirty="0"/>
              <a:t>	(2) make result more </a:t>
            </a:r>
            <a:r>
              <a:rPr lang="en-AU" sz="2400" dirty="0" err="1"/>
              <a:t>generalisable</a:t>
            </a:r>
            <a:r>
              <a:rPr lang="en-AU" sz="2400" dirty="0"/>
              <a:t> </a:t>
            </a:r>
          </a:p>
          <a:p>
            <a:pPr marL="0" indent="0">
              <a:spcBef>
                <a:spcPts val="600"/>
              </a:spcBef>
            </a:pPr>
            <a:r>
              <a:rPr lang="en-AU" sz="2400" dirty="0"/>
              <a:t>BLOCKING</a:t>
            </a:r>
          </a:p>
          <a:p>
            <a:pPr marL="0" indent="0" eaLnBrk="1" hangingPunct="1"/>
            <a:r>
              <a:rPr lang="en-AU" sz="2400" dirty="0"/>
              <a:t>RANDOMISATION</a:t>
            </a:r>
          </a:p>
          <a:p>
            <a:pPr marL="0" indent="0" eaLnBrk="1" hangingPunct="1"/>
            <a:r>
              <a:rPr lang="en-AU" sz="2400" dirty="0"/>
              <a:t>BLINDING</a:t>
            </a:r>
          </a:p>
        </p:txBody>
      </p:sp>
    </p:spTree>
    <p:extLst>
      <p:ext uri="{BB962C8B-B14F-4D97-AF65-F5344CB8AC3E}">
        <p14:creationId xmlns:p14="http://schemas.microsoft.com/office/powerpoint/2010/main" val="312704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8175"/>
            <a:ext cx="8839200" cy="4419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AU" sz="1600" dirty="0">
                <a:solidFill>
                  <a:schemeClr val="bg2"/>
                </a:solidFill>
              </a:rPr>
              <a:t>CONTROLS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600" dirty="0">
                <a:solidFill>
                  <a:schemeClr val="bg2"/>
                </a:solidFill>
              </a:rPr>
              <a:t>Direct comparison with a known standard or no treatment.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600" dirty="0">
                <a:solidFill>
                  <a:schemeClr val="bg2"/>
                </a:solidFill>
              </a:rPr>
              <a:t>Tested under identical conditions to experimental treatment.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1600" dirty="0">
                <a:solidFill>
                  <a:schemeClr val="bg2"/>
                </a:solidFill>
              </a:rPr>
              <a:t>REPLICATION: repeating experiment on different samples to: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600" dirty="0">
                <a:solidFill>
                  <a:schemeClr val="bg2"/>
                </a:solidFill>
              </a:rPr>
              <a:t>	(1) increase precision of treatment effect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AU" sz="1600" dirty="0">
                <a:solidFill>
                  <a:schemeClr val="bg2"/>
                </a:solidFill>
              </a:rPr>
              <a:t>	(2) make result more </a:t>
            </a:r>
            <a:r>
              <a:rPr lang="en-AU" sz="1600" dirty="0" err="1">
                <a:solidFill>
                  <a:schemeClr val="bg2"/>
                </a:solidFill>
              </a:rPr>
              <a:t>generalisable</a:t>
            </a:r>
            <a:r>
              <a:rPr lang="en-AU" sz="1600" dirty="0">
                <a:solidFill>
                  <a:schemeClr val="bg2"/>
                </a:solidFill>
              </a:rPr>
              <a:t> 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</a:rPr>
              <a:t>BLOCKING: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2400" dirty="0"/>
              <a:t>Grouping together similar experimental units, &amp;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2400" dirty="0"/>
              <a:t>Comparing treatments within homogeneous groups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/>
              <a:t>RANDOMISATION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2400" dirty="0"/>
              <a:t>BLINDING</a:t>
            </a:r>
          </a:p>
        </p:txBody>
      </p:sp>
    </p:spTree>
    <p:extLst>
      <p:ext uri="{BB962C8B-B14F-4D97-AF65-F5344CB8AC3E}">
        <p14:creationId xmlns:p14="http://schemas.microsoft.com/office/powerpoint/2010/main" val="182094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144000" cy="4419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AU" sz="1400" dirty="0">
                <a:solidFill>
                  <a:schemeClr val="bg2"/>
                </a:solidFill>
              </a:rPr>
              <a:t>CONTROLS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Direct comparison with a known standard or no treatment.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Tested under identical conditions to experimental treatment.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AU" sz="1400" dirty="0">
                <a:solidFill>
                  <a:schemeClr val="bg2"/>
                </a:solidFill>
              </a:rPr>
              <a:t>REPLICATION repeating experiment on different samples to: 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AU" sz="1400" dirty="0">
                <a:solidFill>
                  <a:schemeClr val="bg2"/>
                </a:solidFill>
              </a:rPr>
              <a:t>	(1) increase precision of treatment effect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sz="1400" dirty="0">
                <a:solidFill>
                  <a:schemeClr val="bg2"/>
                </a:solidFill>
              </a:rPr>
              <a:t>	(2) make result more generalizable</a:t>
            </a:r>
          </a:p>
          <a:p>
            <a:pPr marL="0" indent="0">
              <a:lnSpc>
                <a:spcPct val="150000"/>
              </a:lnSpc>
            </a:pPr>
            <a:r>
              <a:rPr lang="en-AU" sz="1400" dirty="0">
                <a:solidFill>
                  <a:schemeClr val="bg2"/>
                </a:solidFill>
              </a:rPr>
              <a:t>BLOCKING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Grouping together similar experimental units, &amp;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AU" sz="1400" dirty="0">
                <a:solidFill>
                  <a:schemeClr val="bg2"/>
                </a:solidFill>
              </a:rPr>
              <a:t>Comparing treatments within homogeneous groups</a:t>
            </a:r>
          </a:p>
          <a:p>
            <a:pPr marL="0" indent="0" eaLnBrk="1" hangingPunct="1"/>
            <a:r>
              <a:rPr lang="en-AU" sz="2400" dirty="0">
                <a:solidFill>
                  <a:srgbClr val="FF0000"/>
                </a:solidFill>
              </a:rPr>
              <a:t>RANDOMISATION: </a:t>
            </a:r>
            <a:r>
              <a:rPr lang="en-AU" sz="2400" dirty="0"/>
              <a:t>probabilistic process of assigning treatment.</a:t>
            </a:r>
          </a:p>
          <a:p>
            <a:pPr marL="0" indent="0" eaLnBrk="1" hangingPunct="1"/>
            <a:r>
              <a:rPr lang="en-AU" sz="2400" dirty="0"/>
              <a:t>BLINDING</a:t>
            </a:r>
          </a:p>
        </p:txBody>
      </p:sp>
    </p:spTree>
    <p:extLst>
      <p:ext uri="{BB962C8B-B14F-4D97-AF65-F5344CB8AC3E}">
        <p14:creationId xmlns:p14="http://schemas.microsoft.com/office/powerpoint/2010/main" val="362853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AU" sz="3000" dirty="0"/>
              <a:t>KEY PRINCIPLES in </a:t>
            </a:r>
            <a:br>
              <a:rPr lang="en-AU" sz="3000" dirty="0"/>
            </a:br>
            <a:r>
              <a:rPr lang="en-AU" sz="3000" dirty="0"/>
              <a:t>Experimental Design and 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839200" cy="441960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</a:pPr>
            <a:r>
              <a:rPr lang="en-AU" sz="1200" dirty="0">
                <a:solidFill>
                  <a:schemeClr val="bg2"/>
                </a:solidFill>
              </a:rPr>
              <a:t>CONTROLS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200" dirty="0">
                <a:solidFill>
                  <a:schemeClr val="bg2"/>
                </a:solidFill>
              </a:rPr>
              <a:t>Direct comparison with a known standard or no treatment.</a:t>
            </a:r>
          </a:p>
          <a:p>
            <a:pPr marL="0" indent="0">
              <a:lnSpc>
                <a:spcPct val="150000"/>
              </a:lnSpc>
            </a:pPr>
            <a:r>
              <a:rPr lang="en-AU" sz="1200" dirty="0">
                <a:solidFill>
                  <a:schemeClr val="bg2"/>
                </a:solidFill>
              </a:rPr>
              <a:t>       Tested under identical conditions to experimental treatment. </a:t>
            </a:r>
          </a:p>
          <a:p>
            <a:pPr marL="0" indent="0">
              <a:lnSpc>
                <a:spcPct val="150000"/>
              </a:lnSpc>
            </a:pPr>
            <a:r>
              <a:rPr lang="en-AU" sz="1200" dirty="0">
                <a:solidFill>
                  <a:schemeClr val="bg2"/>
                </a:solidFill>
              </a:rPr>
              <a:t>REPLICATION repeating experiment on different samples to: </a:t>
            </a:r>
          </a:p>
          <a:p>
            <a:pPr marL="0" indent="0">
              <a:spcBef>
                <a:spcPts val="600"/>
              </a:spcBef>
            </a:pPr>
            <a:r>
              <a:rPr lang="en-AU" sz="1200" dirty="0">
                <a:solidFill>
                  <a:schemeClr val="bg2"/>
                </a:solidFill>
              </a:rPr>
              <a:t>	(1) increase precision of treatment effect</a:t>
            </a:r>
          </a:p>
          <a:p>
            <a:pPr marL="0" indent="0">
              <a:spcBef>
                <a:spcPts val="600"/>
              </a:spcBef>
            </a:pPr>
            <a:r>
              <a:rPr lang="en-AU" sz="1200" dirty="0">
                <a:solidFill>
                  <a:schemeClr val="bg2"/>
                </a:solidFill>
              </a:rPr>
              <a:t>	(2) make result more </a:t>
            </a:r>
            <a:r>
              <a:rPr lang="en-AU" sz="1200" dirty="0" err="1">
                <a:solidFill>
                  <a:schemeClr val="bg2"/>
                </a:solidFill>
              </a:rPr>
              <a:t>generalisable</a:t>
            </a:r>
            <a:endParaRPr lang="en-AU" sz="1200" dirty="0">
              <a:solidFill>
                <a:schemeClr val="bg2"/>
              </a:solidFill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AU" sz="1200" dirty="0">
                <a:solidFill>
                  <a:schemeClr val="bg2"/>
                </a:solidFill>
              </a:rPr>
              <a:t>BLOCKING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200" dirty="0">
                <a:solidFill>
                  <a:schemeClr val="bg2"/>
                </a:solidFill>
              </a:rPr>
              <a:t>Grouping together similar experimental units, &amp;</a:t>
            </a:r>
          </a:p>
          <a:p>
            <a:pPr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AU" sz="1200" dirty="0">
                <a:solidFill>
                  <a:schemeClr val="bg2"/>
                </a:solidFill>
              </a:rPr>
              <a:t>Comparing treatments within homogeneous groups</a:t>
            </a:r>
          </a:p>
          <a:p>
            <a:pPr marL="0" indent="0" eaLnBrk="1" hangingPunct="1"/>
            <a:r>
              <a:rPr lang="en-AU" sz="1200" dirty="0">
                <a:solidFill>
                  <a:schemeClr val="bg2"/>
                </a:solidFill>
              </a:rPr>
              <a:t>RANDOMISATION probabilistic process of making treatment assignments.</a:t>
            </a:r>
          </a:p>
          <a:p>
            <a:pPr marL="0" indent="0" eaLnBrk="1" hangingPunct="1"/>
            <a:r>
              <a:rPr lang="en-AU" sz="2400" dirty="0">
                <a:solidFill>
                  <a:srgbClr val="FF0000"/>
                </a:solidFill>
              </a:rPr>
              <a:t>BLINDING:</a:t>
            </a:r>
            <a:r>
              <a:rPr lang="en-AU" sz="2400" dirty="0"/>
              <a:t> masking treatment assignment. </a:t>
            </a:r>
          </a:p>
        </p:txBody>
      </p:sp>
    </p:spTree>
    <p:extLst>
      <p:ext uri="{BB962C8B-B14F-4D97-AF65-F5344CB8AC3E}">
        <p14:creationId xmlns:p14="http://schemas.microsoft.com/office/powerpoint/2010/main" val="284427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0" y="1046912"/>
            <a:ext cx="860519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Let’s improve our experimental design in the guppy experiment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 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3419872" y="1929206"/>
            <a:ext cx="53953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More tanks?                                  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753E2F5-A5D8-434A-B801-BD29334429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9091" y="4293096"/>
            <a:ext cx="2128287" cy="159153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4BD340-2028-054F-8243-733EC335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513893" y="4293096"/>
            <a:ext cx="2128287" cy="159153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725E05C-E2B0-244B-87DE-CE955F104C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513893" y="2494435"/>
            <a:ext cx="2128287" cy="159153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DA38D4B-FA1B-DB4F-870B-3DDD203D8A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9092" y="2494435"/>
            <a:ext cx="2128287" cy="1591534"/>
          </a:xfrm>
          <a:prstGeom prst="rect">
            <a:avLst/>
          </a:prstGeom>
        </p:spPr>
      </p:pic>
      <p:sp>
        <p:nvSpPr>
          <p:cNvPr id="69" name="Text Box 7">
            <a:extLst>
              <a:ext uri="{FF2B5EF4-FFF2-40B4-BE49-F238E27FC236}">
                <a16:creationId xmlns:a16="http://schemas.microsoft.com/office/drawing/2014/main" id="{4583B8F2-80DC-E042-9E35-8F58B539C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956" y="4378146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Control</a:t>
            </a:r>
          </a:p>
        </p:txBody>
      </p:sp>
      <p:sp>
        <p:nvSpPr>
          <p:cNvPr id="70" name="Text Box 7">
            <a:extLst>
              <a:ext uri="{FF2B5EF4-FFF2-40B4-BE49-F238E27FC236}">
                <a16:creationId xmlns:a16="http://schemas.microsoft.com/office/drawing/2014/main" id="{63695A48-864B-8E46-AA41-924712B12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036" y="2583773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73" name="Text Box 7">
            <a:extLst>
              <a:ext uri="{FF2B5EF4-FFF2-40B4-BE49-F238E27FC236}">
                <a16:creationId xmlns:a16="http://schemas.microsoft.com/office/drawing/2014/main" id="{73B09237-7CC7-1942-81FB-D3CACDD48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70" y="4368182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74" name="Text Box 7">
            <a:extLst>
              <a:ext uri="{FF2B5EF4-FFF2-40B4-BE49-F238E27FC236}">
                <a16:creationId xmlns:a16="http://schemas.microsoft.com/office/drawing/2014/main" id="{8CED4754-8177-7B4F-A77F-EA1AAD505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154" y="2629293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Control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A20209-42D3-1E4C-B555-E0FF8585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40513" y="4276059"/>
            <a:ext cx="2128287" cy="159153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0AD7930-8F98-C34D-909A-AF4AD74E1F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35315" y="4276059"/>
            <a:ext cx="2128287" cy="159153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E8159AC-312F-4E44-B4B9-72FCCD82B7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35315" y="2477398"/>
            <a:ext cx="2128287" cy="159153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CDBFC5B-79B8-1845-95C1-8D36B99061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740514" y="2477398"/>
            <a:ext cx="2128287" cy="1591534"/>
          </a:xfrm>
          <a:prstGeom prst="rect">
            <a:avLst/>
          </a:prstGeom>
        </p:spPr>
      </p:pic>
      <p:sp>
        <p:nvSpPr>
          <p:cNvPr id="92" name="Text Box 7">
            <a:extLst>
              <a:ext uri="{FF2B5EF4-FFF2-40B4-BE49-F238E27FC236}">
                <a16:creationId xmlns:a16="http://schemas.microsoft.com/office/drawing/2014/main" id="{123147D6-A26A-4F44-A954-77F9BB73E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576" y="2494435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Control</a:t>
            </a:r>
          </a:p>
        </p:txBody>
      </p:sp>
      <p:sp>
        <p:nvSpPr>
          <p:cNvPr id="93" name="Text Box 7">
            <a:extLst>
              <a:ext uri="{FF2B5EF4-FFF2-40B4-BE49-F238E27FC236}">
                <a16:creationId xmlns:a16="http://schemas.microsoft.com/office/drawing/2014/main" id="{D059AC78-C9CA-384A-98E1-9B2AC0982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46" y="4270166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Control</a:t>
            </a:r>
          </a:p>
        </p:txBody>
      </p:sp>
      <p:sp>
        <p:nvSpPr>
          <p:cNvPr id="94" name="Text Box 7">
            <a:extLst>
              <a:ext uri="{FF2B5EF4-FFF2-40B4-BE49-F238E27FC236}">
                <a16:creationId xmlns:a16="http://schemas.microsoft.com/office/drawing/2014/main" id="{318E3843-9030-E048-A43A-B67B94BD2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645" y="4375301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95" name="Text Box 7">
            <a:extLst>
              <a:ext uri="{FF2B5EF4-FFF2-40B4-BE49-F238E27FC236}">
                <a16:creationId xmlns:a16="http://schemas.microsoft.com/office/drawing/2014/main" id="{D9567F1B-BB8E-9141-8A35-933605A7E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378" y="2572903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</p:spTree>
    <p:extLst>
      <p:ext uri="{BB962C8B-B14F-4D97-AF65-F5344CB8AC3E}">
        <p14:creationId xmlns:p14="http://schemas.microsoft.com/office/powerpoint/2010/main" val="778556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D0F2C-E96B-B646-9352-2E17B615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19</a:t>
            </a:fld>
            <a:endParaRPr lang="en-AU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1EB46-63C9-7E4B-85AD-9530648692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11758" y="4579589"/>
            <a:ext cx="2128287" cy="1591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1BC43-1FA1-AC45-B3D8-2C5B3A6BB4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606560" y="4579589"/>
            <a:ext cx="2128287" cy="1591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395C8-E237-1946-AEBC-A712E6E01C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606560" y="2780928"/>
            <a:ext cx="2128287" cy="1591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10F04-1CFD-584F-AD31-297D7C4AEE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11759" y="2780928"/>
            <a:ext cx="2128287" cy="1591534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A104AB8B-88E2-4848-87D3-E3C63D7BB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4480" y="1927667"/>
            <a:ext cx="20162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Mixed tanks?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12AF63B9-372F-5F4F-B827-6D472059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159" y="2813739"/>
            <a:ext cx="20162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Control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&amp;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2F1F37FB-0A80-0847-8777-79F32E23D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045" y="4579589"/>
            <a:ext cx="20162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Control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&amp;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12802DB4-9D1D-0A47-B41E-FA094434A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5056" y="4579589"/>
            <a:ext cx="20162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Control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&amp;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163DBBB1-10EF-874D-AE11-98272AE17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61" y="2738000"/>
            <a:ext cx="20162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Control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&amp;</a:t>
            </a:r>
          </a:p>
          <a:p>
            <a:pPr algn="ctr" eaLnBrk="1" hangingPunct="1">
              <a:spcBef>
                <a:spcPct val="50000"/>
              </a:spcBef>
            </a:pPr>
            <a:r>
              <a:rPr lang="en-AU" dirty="0"/>
              <a:t>LPS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18C320-B6E0-494E-8C6E-1AC25BAAFDC8}"/>
              </a:ext>
            </a:extLst>
          </p:cNvPr>
          <p:cNvSpPr/>
          <p:nvPr/>
        </p:nvSpPr>
        <p:spPr>
          <a:xfrm>
            <a:off x="251520" y="898664"/>
            <a:ext cx="8435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AU" sz="2800" dirty="0"/>
              <a:t>Let’s improve our experimental design in the guppy experiment</a:t>
            </a:r>
          </a:p>
        </p:txBody>
      </p:sp>
    </p:spTree>
    <p:extLst>
      <p:ext uri="{BB962C8B-B14F-4D97-AF65-F5344CB8AC3E}">
        <p14:creationId xmlns:p14="http://schemas.microsoft.com/office/powerpoint/2010/main" val="22031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95400"/>
            <a:ext cx="8458200" cy="685800"/>
          </a:xfrm>
        </p:spPr>
        <p:txBody>
          <a:bodyPr/>
          <a:lstStyle/>
          <a:p>
            <a:pPr eaLnBrk="1" hangingPunct="1"/>
            <a:br>
              <a:rPr lang="en-AU" sz="3000"/>
            </a:br>
            <a:endParaRPr lang="en-AU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476D-F5F8-D54E-AAFE-741F1EFF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2504" y="548680"/>
            <a:ext cx="10667756" cy="7128792"/>
          </a:xfrm>
          <a:prstGeom prst="rect">
            <a:avLst/>
          </a:prstGeom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380642" y="1401763"/>
            <a:ext cx="85838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3200" dirty="0"/>
              <a:t>What a first course in statistics emphasises….</a:t>
            </a:r>
          </a:p>
        </p:txBody>
      </p:sp>
    </p:spTree>
    <p:extLst>
      <p:ext uri="{BB962C8B-B14F-4D97-AF65-F5344CB8AC3E}">
        <p14:creationId xmlns:p14="http://schemas.microsoft.com/office/powerpoint/2010/main" val="277929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755650" y="853584"/>
            <a:ext cx="79216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Let’s improve our experimental design</a:t>
            </a:r>
          </a:p>
        </p:txBody>
      </p:sp>
      <p:sp>
        <p:nvSpPr>
          <p:cNvPr id="14342" name="Rectangle 8"/>
          <p:cNvSpPr>
            <a:spLocks noChangeArrowheads="1"/>
          </p:cNvSpPr>
          <p:nvPr/>
        </p:nvSpPr>
        <p:spPr bwMode="auto">
          <a:xfrm>
            <a:off x="1594856" y="1650864"/>
            <a:ext cx="63995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800" dirty="0"/>
              <a:t>Randomise to treatment stratify by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46B38-D480-604C-B815-AFAF0AD8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7" y="2495132"/>
            <a:ext cx="996887" cy="58617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93D3AC4-A4E9-0449-B70D-9CF975570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7" y="3208324"/>
            <a:ext cx="996887" cy="5861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3E0F238-A069-724B-A9E7-D323F5AD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4049161"/>
            <a:ext cx="1212911" cy="71319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B91B040-0AAC-B64E-87C7-820FD06E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313078"/>
            <a:ext cx="1212911" cy="71319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3948A8B-A088-874C-AD99-B0CEAD7B7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99" y="4941168"/>
            <a:ext cx="1594026" cy="93728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F30982A-FC03-5A4E-AEAB-F4F92271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05" y="5827873"/>
            <a:ext cx="1594025" cy="9372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EAEE2-BD84-3B48-8D62-B31C7358175A}"/>
              </a:ext>
            </a:extLst>
          </p:cNvPr>
          <p:cNvSpPr/>
          <p:nvPr/>
        </p:nvSpPr>
        <p:spPr>
          <a:xfrm>
            <a:off x="3059832" y="2174083"/>
            <a:ext cx="2376263" cy="362310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5BFC0-9322-C943-8EF9-1B978DABD716}"/>
              </a:ext>
            </a:extLst>
          </p:cNvPr>
          <p:cNvSpPr txBox="1"/>
          <p:nvPr/>
        </p:nvSpPr>
        <p:spPr>
          <a:xfrm>
            <a:off x="3275856" y="3175115"/>
            <a:ext cx="1944216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Control</a:t>
            </a:r>
          </a:p>
          <a:p>
            <a:pPr algn="ctr"/>
            <a:r>
              <a:rPr lang="en-US" sz="2800" b="1" dirty="0"/>
              <a:t>LPS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24E97F-FB7C-3047-B6A9-E34A5811C875}"/>
              </a:ext>
            </a:extLst>
          </p:cNvPr>
          <p:cNvCxnSpPr>
            <a:stCxn id="2" idx="3"/>
          </p:cNvCxnSpPr>
          <p:nvPr/>
        </p:nvCxnSpPr>
        <p:spPr>
          <a:xfrm>
            <a:off x="1907704" y="2788217"/>
            <a:ext cx="1872208" cy="114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A9E1CA-7777-9841-841C-05496FF2B152}"/>
              </a:ext>
            </a:extLst>
          </p:cNvPr>
          <p:cNvCxnSpPr>
            <a:stCxn id="71" idx="3"/>
          </p:cNvCxnSpPr>
          <p:nvPr/>
        </p:nvCxnSpPr>
        <p:spPr>
          <a:xfrm flipV="1">
            <a:off x="1907704" y="3501008"/>
            <a:ext cx="1584176" cy="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5E673E-DBA0-DD47-8F50-0D34F35B9F22}"/>
              </a:ext>
            </a:extLst>
          </p:cNvPr>
          <p:cNvCxnSpPr>
            <a:stCxn id="74" idx="3"/>
          </p:cNvCxnSpPr>
          <p:nvPr/>
        </p:nvCxnSpPr>
        <p:spPr>
          <a:xfrm flipV="1">
            <a:off x="2582425" y="3933056"/>
            <a:ext cx="1197487" cy="147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0876B6-CFA3-BE46-A2D4-DED70CD95633}"/>
              </a:ext>
            </a:extLst>
          </p:cNvPr>
          <p:cNvCxnSpPr/>
          <p:nvPr/>
        </p:nvCxnSpPr>
        <p:spPr>
          <a:xfrm flipV="1">
            <a:off x="2699792" y="3533694"/>
            <a:ext cx="1008112" cy="277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7364C3-1960-9641-8B49-CB70C14FD873}"/>
              </a:ext>
            </a:extLst>
          </p:cNvPr>
          <p:cNvCxnSpPr>
            <a:stCxn id="73" idx="1"/>
          </p:cNvCxnSpPr>
          <p:nvPr/>
        </p:nvCxnSpPr>
        <p:spPr>
          <a:xfrm flipH="1" flipV="1">
            <a:off x="4932040" y="3501008"/>
            <a:ext cx="1008112" cy="16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98C317-ED30-5446-A0B4-34AC2DA7FF6E}"/>
              </a:ext>
            </a:extLst>
          </p:cNvPr>
          <p:cNvCxnSpPr>
            <a:stCxn id="72" idx="1"/>
          </p:cNvCxnSpPr>
          <p:nvPr/>
        </p:nvCxnSpPr>
        <p:spPr>
          <a:xfrm flipH="1" flipV="1">
            <a:off x="4644008" y="3953383"/>
            <a:ext cx="1296144" cy="45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CCCA3-5CF0-8840-80D3-88F1C1D5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21</a:t>
            </a:fld>
            <a:endParaRPr lang="en-AU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B7D1A-8C25-9146-80FD-0329AAD6D5F5}"/>
              </a:ext>
            </a:extLst>
          </p:cNvPr>
          <p:cNvSpPr txBox="1"/>
          <p:nvPr/>
        </p:nvSpPr>
        <p:spPr>
          <a:xfrm>
            <a:off x="251520" y="1124744"/>
            <a:ext cx="8435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else can we ensure that our control group is a good comparison for the LPS group?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B9EDB-BC17-7141-85E0-928B09A73585}"/>
              </a:ext>
            </a:extLst>
          </p:cNvPr>
          <p:cNvSpPr txBox="1"/>
          <p:nvPr/>
        </p:nvSpPr>
        <p:spPr>
          <a:xfrm>
            <a:off x="467544" y="2564904"/>
            <a:ext cx="6336704" cy="254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Mock injections?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Timing of measurements?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Evaluator-blinded?</a:t>
            </a:r>
          </a:p>
        </p:txBody>
      </p:sp>
    </p:spTree>
    <p:extLst>
      <p:ext uri="{BB962C8B-B14F-4D97-AF65-F5344CB8AC3E}">
        <p14:creationId xmlns:p14="http://schemas.microsoft.com/office/powerpoint/2010/main" val="287808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620688"/>
            <a:ext cx="8229600" cy="1143000"/>
          </a:xfrm>
        </p:spPr>
        <p:txBody>
          <a:bodyPr/>
          <a:lstStyle/>
          <a:p>
            <a:pPr algn="ctr"/>
            <a:r>
              <a:rPr lang="en-AU" dirty="0"/>
              <a:t>Summary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84976" cy="4210050"/>
          </a:xfrm>
        </p:spPr>
        <p:txBody>
          <a:bodyPr/>
          <a:lstStyle/>
          <a:p>
            <a:pPr>
              <a:lnSpc>
                <a:spcPts val="35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2400" dirty="0"/>
              <a:t>Goal of experimental design: separate out effects due to treatment from effects from (nuisance) experimental factors.</a:t>
            </a:r>
          </a:p>
          <a:p>
            <a:pPr>
              <a:lnSpc>
                <a:spcPts val="35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2400" dirty="0"/>
              <a:t>Good experimental design maximises the information about treatment effect.</a:t>
            </a:r>
          </a:p>
          <a:p>
            <a:pPr>
              <a:lnSpc>
                <a:spcPts val="35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2400" dirty="0"/>
              <a:t>Model-centred thinking informs the </a:t>
            </a:r>
            <a:r>
              <a:rPr lang="en-AU" sz="2400" u="sng" dirty="0"/>
              <a:t>design</a:t>
            </a:r>
            <a:r>
              <a:rPr lang="en-AU" sz="2400" dirty="0"/>
              <a:t> of experiments.</a:t>
            </a:r>
          </a:p>
          <a:p>
            <a:pPr>
              <a:lnSpc>
                <a:spcPts val="35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2400" dirty="0"/>
              <a:t>Models incorporate blocking factors into the </a:t>
            </a:r>
            <a:r>
              <a:rPr lang="en-AU" sz="2400" u="sng" dirty="0"/>
              <a:t>analysis</a:t>
            </a:r>
            <a:r>
              <a:rPr lang="en-AU" sz="2400" dirty="0"/>
              <a:t> of treatment effects. </a:t>
            </a:r>
          </a:p>
          <a:p>
            <a:pPr marL="0" indent="0">
              <a:lnSpc>
                <a:spcPts val="3500"/>
              </a:lnSpc>
              <a:spcBef>
                <a:spcPts val="1200"/>
              </a:spcBef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874302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A240-F5C3-3F4D-8B94-D60BA8C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23</a:t>
            </a:fld>
            <a:endParaRPr lang="en-AU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4ED7-975E-6E41-876B-7AF0FC974F41}"/>
              </a:ext>
            </a:extLst>
          </p:cNvPr>
          <p:cNvSpPr/>
          <p:nvPr/>
        </p:nvSpPr>
        <p:spPr>
          <a:xfrm>
            <a:off x="7448" y="1772816"/>
            <a:ext cx="898605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Experiment 2: </a:t>
            </a:r>
          </a:p>
          <a:p>
            <a:pPr algn="ctr"/>
            <a:r>
              <a:rPr 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</a:t>
            </a:r>
            <a:r>
              <a:rPr lang="en-US" sz="3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ffect of LCP1 knock-out/knock-down on cytoskeleton structure in cell lines</a:t>
            </a:r>
          </a:p>
        </p:txBody>
      </p:sp>
    </p:spTree>
    <p:extLst>
      <p:ext uri="{BB962C8B-B14F-4D97-AF65-F5344CB8AC3E}">
        <p14:creationId xmlns:p14="http://schemas.microsoft.com/office/powerpoint/2010/main" val="3762764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0311F-FC2A-A847-9654-498DBA20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24</a:t>
            </a:fld>
            <a:endParaRPr lang="en-AU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1AC0-87D8-A842-990C-6D1384A4A6D4}"/>
              </a:ext>
            </a:extLst>
          </p:cNvPr>
          <p:cNvSpPr txBox="1"/>
          <p:nvPr/>
        </p:nvSpPr>
        <p:spPr>
          <a:xfrm>
            <a:off x="899592" y="1124744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mean outcome on cytoskeleton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92EE4-5883-8A44-B1F0-A058B292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6142"/>
            <a:ext cx="5616624" cy="44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8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7921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What is effect of LCP1 KO/KD on cytoskeleton structure in cell lines A and B?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251521" y="3006170"/>
            <a:ext cx="288032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800" dirty="0">
                <a:solidFill>
                  <a:srgbClr val="00B050"/>
                </a:solidFill>
              </a:rPr>
              <a:t>Experimental factor:</a:t>
            </a:r>
          </a:p>
          <a:p>
            <a:pPr eaLnBrk="1" hangingPunct="1">
              <a:spcBef>
                <a:spcPct val="50000"/>
              </a:spcBef>
            </a:pPr>
            <a:r>
              <a:rPr lang="en-AU" sz="1800" dirty="0"/>
              <a:t>LCP1: present/KD/KO</a:t>
            </a:r>
          </a:p>
          <a:p>
            <a:pPr eaLnBrk="1" hangingPunct="1">
              <a:spcBef>
                <a:spcPct val="50000"/>
              </a:spcBef>
            </a:pPr>
            <a:endParaRPr lang="en-AU" sz="1800" dirty="0"/>
          </a:p>
          <a:p>
            <a:pPr eaLnBrk="1" hangingPunct="1">
              <a:spcBef>
                <a:spcPct val="50000"/>
              </a:spcBef>
            </a:pPr>
            <a:r>
              <a:rPr lang="en-AU" sz="1800" dirty="0">
                <a:solidFill>
                  <a:srgbClr val="FF0000"/>
                </a:solidFill>
              </a:rPr>
              <a:t>Blocking factors:</a:t>
            </a:r>
          </a:p>
          <a:p>
            <a:pPr eaLnBrk="1" hangingPunct="1">
              <a:spcBef>
                <a:spcPct val="50000"/>
              </a:spcBef>
            </a:pPr>
            <a:r>
              <a:rPr lang="en-AU" sz="1800" dirty="0"/>
              <a:t>Cell line (A/B)</a:t>
            </a:r>
          </a:p>
          <a:p>
            <a:pPr eaLnBrk="1" hangingPunct="1">
              <a:spcBef>
                <a:spcPct val="50000"/>
              </a:spcBef>
            </a:pPr>
            <a:r>
              <a:rPr lang="en-AU" sz="1800" dirty="0"/>
              <a:t>Plate</a:t>
            </a:r>
          </a:p>
          <a:p>
            <a:pPr eaLnBrk="1" hangingPunct="1">
              <a:spcBef>
                <a:spcPct val="50000"/>
              </a:spcBef>
            </a:pPr>
            <a:r>
              <a:rPr lang="en-AU" sz="1800" dirty="0"/>
              <a:t>Position on plate</a:t>
            </a:r>
          </a:p>
          <a:p>
            <a:pPr eaLnBrk="1" hangingPunct="1">
              <a:spcBef>
                <a:spcPct val="50000"/>
              </a:spcBef>
            </a:pPr>
            <a:endParaRPr lang="en-AU" sz="1800" dirty="0"/>
          </a:p>
          <a:p>
            <a:pPr eaLnBrk="1" hangingPunct="1">
              <a:spcBef>
                <a:spcPct val="50000"/>
              </a:spcBef>
            </a:pPr>
            <a:endParaRPr lang="en-AU" sz="1800" dirty="0"/>
          </a:p>
        </p:txBody>
      </p:sp>
      <p:sp>
        <p:nvSpPr>
          <p:cNvPr id="14342" name="Rectangle 8"/>
          <p:cNvSpPr>
            <a:spLocks noChangeArrowheads="1"/>
          </p:cNvSpPr>
          <p:nvPr/>
        </p:nvSpPr>
        <p:spPr bwMode="auto">
          <a:xfrm>
            <a:off x="4716463" y="2636838"/>
            <a:ext cx="3172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Tank 2:</a:t>
            </a:r>
            <a:r>
              <a:rPr lang="en-AU" sz="1800" dirty="0"/>
              <a:t> LPS-injected guppies</a:t>
            </a:r>
          </a:p>
        </p:txBody>
      </p:sp>
      <p:pic>
        <p:nvPicPr>
          <p:cNvPr id="7" name="Picture 2" descr="http://www.genengnews.com/cryptogramchallenge/media/images/cryptogram_final.png">
            <a:extLst>
              <a:ext uri="{FF2B5EF4-FFF2-40B4-BE49-F238E27FC236}">
                <a16:creationId xmlns:a16="http://schemas.microsoft.com/office/drawing/2014/main" id="{2E20CFA8-4866-BF4C-BF67-A3EA58E1F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68" y="2492896"/>
            <a:ext cx="5688632" cy="409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24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107504" y="2348880"/>
            <a:ext cx="903649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i="1" dirty="0">
                <a:solidFill>
                  <a:srgbClr val="FF0000"/>
                </a:solidFill>
              </a:rPr>
              <a:t>Nuisance factors: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Are the differences observed due to </a:t>
            </a:r>
            <a:r>
              <a:rPr lang="en-AU" u="sng" dirty="0"/>
              <a:t>Plate</a:t>
            </a:r>
            <a:r>
              <a:rPr lang="en-AU" dirty="0"/>
              <a:t> or </a:t>
            </a:r>
            <a:r>
              <a:rPr lang="en-AU" u="sng" dirty="0"/>
              <a:t>Position/Plate</a:t>
            </a:r>
            <a:r>
              <a:rPr lang="en-AU" dirty="0"/>
              <a:t>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How many plates will you use?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Will there be multiple wells per treatment/cell line?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If so, are these biological replicates or technical replicates?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One plate per cell line, or both cell lines on each plate?</a:t>
            </a:r>
          </a:p>
        </p:txBody>
      </p:sp>
      <p:sp>
        <p:nvSpPr>
          <p:cNvPr id="16399" name="Rectangle 64"/>
          <p:cNvSpPr>
            <a:spLocks noChangeArrowheads="1"/>
          </p:cNvSpPr>
          <p:nvPr/>
        </p:nvSpPr>
        <p:spPr bwMode="auto">
          <a:xfrm>
            <a:off x="3363465" y="1196975"/>
            <a:ext cx="20297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Questions</a:t>
            </a:r>
          </a:p>
        </p:txBody>
      </p:sp>
      <p:graphicFrame>
        <p:nvGraphicFramePr>
          <p:cNvPr id="65" name="Content Placeholder 5">
            <a:extLst>
              <a:ext uri="{FF2B5EF4-FFF2-40B4-BE49-F238E27FC236}">
                <a16:creationId xmlns:a16="http://schemas.microsoft.com/office/drawing/2014/main" id="{D6AB2250-28B9-714B-A160-1737B6F21C9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39952" y="162386"/>
          <a:ext cx="5588482" cy="206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642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4DCD0-2F30-5946-BB7F-A0A00389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27</a:t>
            </a:fld>
            <a:endParaRPr lang="en-AU" altLang="en-US"/>
          </a:p>
        </p:txBody>
      </p:sp>
      <p:pic>
        <p:nvPicPr>
          <p:cNvPr id="3" name="Picture 2" descr="http://www.genengnews.com/cryptogramchallenge/media/images/cryptogram_final.png">
            <a:extLst>
              <a:ext uri="{FF2B5EF4-FFF2-40B4-BE49-F238E27FC236}">
                <a16:creationId xmlns:a16="http://schemas.microsoft.com/office/drawing/2014/main" id="{B8B7C68C-F57A-564D-806E-BD6D7329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8" y="2231097"/>
            <a:ext cx="4036446" cy="29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50976-855D-E140-8FB9-5E7B90EF1356}"/>
              </a:ext>
            </a:extLst>
          </p:cNvPr>
          <p:cNvSpPr txBox="1"/>
          <p:nvPr/>
        </p:nvSpPr>
        <p:spPr>
          <a:xfrm>
            <a:off x="1331640" y="1268760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you design your experiment?</a:t>
            </a:r>
          </a:p>
        </p:txBody>
      </p:sp>
      <p:pic>
        <p:nvPicPr>
          <p:cNvPr id="5" name="Picture 4" descr="http://www.genengnews.com/cryptogramchallenge/media/images/cryptogram_final.png">
            <a:extLst>
              <a:ext uri="{FF2B5EF4-FFF2-40B4-BE49-F238E27FC236}">
                <a16:creationId xmlns:a16="http://schemas.microsoft.com/office/drawing/2014/main" id="{3FF72552-FB8A-1842-AE44-8B38D55C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90" y="2231097"/>
            <a:ext cx="4036446" cy="29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ABEE0E-060C-2241-894D-F063418A60F9}"/>
              </a:ext>
            </a:extLst>
          </p:cNvPr>
          <p:cNvSpPr/>
          <p:nvPr/>
        </p:nvSpPr>
        <p:spPr>
          <a:xfrm>
            <a:off x="1119076" y="2783145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3072F-ED9B-C846-A053-8F6F82EEA6CC}"/>
              </a:ext>
            </a:extLst>
          </p:cNvPr>
          <p:cNvSpPr/>
          <p:nvPr/>
        </p:nvSpPr>
        <p:spPr>
          <a:xfrm>
            <a:off x="3129847" y="278314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EC3D4-AF26-4E47-8102-A7F44AB68622}"/>
              </a:ext>
            </a:extLst>
          </p:cNvPr>
          <p:cNvSpPr/>
          <p:nvPr/>
        </p:nvSpPr>
        <p:spPr>
          <a:xfrm>
            <a:off x="2141170" y="278314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D9822-05E9-5F49-BBF4-46714063BB43}"/>
              </a:ext>
            </a:extLst>
          </p:cNvPr>
          <p:cNvSpPr/>
          <p:nvPr/>
        </p:nvSpPr>
        <p:spPr>
          <a:xfrm>
            <a:off x="5098826" y="278626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23687-C60F-964E-8C1E-EB4CE2A89200}"/>
              </a:ext>
            </a:extLst>
          </p:cNvPr>
          <p:cNvSpPr/>
          <p:nvPr/>
        </p:nvSpPr>
        <p:spPr>
          <a:xfrm>
            <a:off x="7091084" y="2783147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DB28F-0BF7-8743-A185-453E9B3D76EF}"/>
              </a:ext>
            </a:extLst>
          </p:cNvPr>
          <p:cNvSpPr/>
          <p:nvPr/>
        </p:nvSpPr>
        <p:spPr>
          <a:xfrm>
            <a:off x="6094955" y="2783148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2A07B-699E-5E4C-823C-350AAA218ADC}"/>
              </a:ext>
            </a:extLst>
          </p:cNvPr>
          <p:cNvSpPr txBox="1"/>
          <p:nvPr/>
        </p:nvSpPr>
        <p:spPr>
          <a:xfrm>
            <a:off x="1134086" y="3590204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AF3B4-A3B6-334A-A7A0-0C6A1BF3DFEB}"/>
              </a:ext>
            </a:extLst>
          </p:cNvPr>
          <p:cNvSpPr txBox="1"/>
          <p:nvPr/>
        </p:nvSpPr>
        <p:spPr>
          <a:xfrm>
            <a:off x="2318778" y="3577571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400F5-E8DE-0D49-9177-A80B2CF87727}"/>
              </a:ext>
            </a:extLst>
          </p:cNvPr>
          <p:cNvSpPr txBox="1"/>
          <p:nvPr/>
        </p:nvSpPr>
        <p:spPr>
          <a:xfrm>
            <a:off x="5140693" y="2974864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  <a:p>
            <a:endParaRPr lang="en-US" b="1" dirty="0"/>
          </a:p>
          <a:p>
            <a:r>
              <a:rPr lang="en-US" b="1" dirty="0"/>
              <a:t>KO</a:t>
            </a:r>
          </a:p>
          <a:p>
            <a:endParaRPr lang="en-US" b="1" dirty="0"/>
          </a:p>
          <a:p>
            <a:r>
              <a:rPr lang="en-US" b="1" dirty="0"/>
              <a:t>KD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D084D-C1C0-194C-BC8A-6D3A14E114AE}"/>
              </a:ext>
            </a:extLst>
          </p:cNvPr>
          <p:cNvSpPr txBox="1"/>
          <p:nvPr/>
        </p:nvSpPr>
        <p:spPr>
          <a:xfrm>
            <a:off x="3298354" y="3590204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C5AE2-4667-4B42-B673-644444C1B1A8}"/>
              </a:ext>
            </a:extLst>
          </p:cNvPr>
          <p:cNvSpPr txBox="1"/>
          <p:nvPr/>
        </p:nvSpPr>
        <p:spPr>
          <a:xfrm>
            <a:off x="6094955" y="2972669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</a:t>
            </a:r>
          </a:p>
          <a:p>
            <a:endParaRPr lang="en-US" b="1" dirty="0"/>
          </a:p>
          <a:p>
            <a:r>
              <a:rPr lang="en-US" b="1" dirty="0"/>
              <a:t>KD</a:t>
            </a:r>
          </a:p>
          <a:p>
            <a:endParaRPr lang="en-US" b="1" dirty="0"/>
          </a:p>
          <a:p>
            <a:r>
              <a:rPr lang="en-US" b="1" dirty="0"/>
              <a:t>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4DEC9-0821-A543-B245-F5617450719D}"/>
              </a:ext>
            </a:extLst>
          </p:cNvPr>
          <p:cNvSpPr txBox="1"/>
          <p:nvPr/>
        </p:nvSpPr>
        <p:spPr>
          <a:xfrm>
            <a:off x="7072926" y="2945554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KD</a:t>
            </a:r>
          </a:p>
          <a:p>
            <a:endParaRPr lang="en-US" b="1" dirty="0"/>
          </a:p>
          <a:p>
            <a:r>
              <a:rPr lang="en-US" b="1" dirty="0"/>
              <a:t>Control</a:t>
            </a:r>
          </a:p>
          <a:p>
            <a:endParaRPr lang="en-US" b="1" dirty="0"/>
          </a:p>
          <a:p>
            <a:r>
              <a:rPr lang="en-US" b="1" dirty="0"/>
              <a:t>KO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3E483B-230F-E34A-8BE7-39C00EEC13FD}"/>
              </a:ext>
            </a:extLst>
          </p:cNvPr>
          <p:cNvSpPr txBox="1"/>
          <p:nvPr/>
        </p:nvSpPr>
        <p:spPr>
          <a:xfrm>
            <a:off x="1587128" y="5445224"/>
            <a:ext cx="609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arrange by cell line?</a:t>
            </a:r>
          </a:p>
        </p:txBody>
      </p:sp>
    </p:spTree>
    <p:extLst>
      <p:ext uri="{BB962C8B-B14F-4D97-AF65-F5344CB8AC3E}">
        <p14:creationId xmlns:p14="http://schemas.microsoft.com/office/powerpoint/2010/main" val="2424452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24DCD0-2F30-5946-BB7F-A0A00389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28</a:t>
            </a:fld>
            <a:endParaRPr lang="en-AU" altLang="en-US"/>
          </a:p>
        </p:txBody>
      </p:sp>
      <p:pic>
        <p:nvPicPr>
          <p:cNvPr id="3" name="Picture 2" descr="http://www.genengnews.com/cryptogramchallenge/media/images/cryptogram_final.png">
            <a:extLst>
              <a:ext uri="{FF2B5EF4-FFF2-40B4-BE49-F238E27FC236}">
                <a16:creationId xmlns:a16="http://schemas.microsoft.com/office/drawing/2014/main" id="{B8B7C68C-F57A-564D-806E-BD6D7329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9" y="2258211"/>
            <a:ext cx="4036446" cy="29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50976-855D-E140-8FB9-5E7B90EF1356}"/>
              </a:ext>
            </a:extLst>
          </p:cNvPr>
          <p:cNvSpPr txBox="1"/>
          <p:nvPr/>
        </p:nvSpPr>
        <p:spPr>
          <a:xfrm>
            <a:off x="1331640" y="1268760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or bad design?</a:t>
            </a:r>
          </a:p>
        </p:txBody>
      </p:sp>
      <p:pic>
        <p:nvPicPr>
          <p:cNvPr id="5" name="Picture 4" descr="http://www.genengnews.com/cryptogramchallenge/media/images/cryptogram_final.png">
            <a:extLst>
              <a:ext uri="{FF2B5EF4-FFF2-40B4-BE49-F238E27FC236}">
                <a16:creationId xmlns:a16="http://schemas.microsoft.com/office/drawing/2014/main" id="{3FF72552-FB8A-1842-AE44-8B38D55C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990" y="2231097"/>
            <a:ext cx="4036446" cy="29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ABEE0E-060C-2241-894D-F063418A60F9}"/>
              </a:ext>
            </a:extLst>
          </p:cNvPr>
          <p:cNvSpPr/>
          <p:nvPr/>
        </p:nvSpPr>
        <p:spPr>
          <a:xfrm>
            <a:off x="1119076" y="2783145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3072F-ED9B-C846-A053-8F6F82EEA6CC}"/>
              </a:ext>
            </a:extLst>
          </p:cNvPr>
          <p:cNvSpPr/>
          <p:nvPr/>
        </p:nvSpPr>
        <p:spPr>
          <a:xfrm>
            <a:off x="3129847" y="278314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EC3D4-AF26-4E47-8102-A7F44AB68622}"/>
              </a:ext>
            </a:extLst>
          </p:cNvPr>
          <p:cNvSpPr/>
          <p:nvPr/>
        </p:nvSpPr>
        <p:spPr>
          <a:xfrm>
            <a:off x="2141170" y="278314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D9822-05E9-5F49-BBF4-46714063BB43}"/>
              </a:ext>
            </a:extLst>
          </p:cNvPr>
          <p:cNvSpPr/>
          <p:nvPr/>
        </p:nvSpPr>
        <p:spPr>
          <a:xfrm>
            <a:off x="5098826" y="2786266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23687-C60F-964E-8C1E-EB4CE2A89200}"/>
              </a:ext>
            </a:extLst>
          </p:cNvPr>
          <p:cNvSpPr/>
          <p:nvPr/>
        </p:nvSpPr>
        <p:spPr>
          <a:xfrm>
            <a:off x="7091084" y="2783147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DB28F-0BF7-8743-A185-453E9B3D76EF}"/>
              </a:ext>
            </a:extLst>
          </p:cNvPr>
          <p:cNvSpPr/>
          <p:nvPr/>
        </p:nvSpPr>
        <p:spPr>
          <a:xfrm>
            <a:off x="6094955" y="2783148"/>
            <a:ext cx="936104" cy="1983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2A07B-699E-5E4C-823C-350AAA218ADC}"/>
              </a:ext>
            </a:extLst>
          </p:cNvPr>
          <p:cNvSpPr txBox="1"/>
          <p:nvPr/>
        </p:nvSpPr>
        <p:spPr>
          <a:xfrm>
            <a:off x="1119076" y="2388833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AF3B4-A3B6-334A-A7A0-0C6A1BF3DFEB}"/>
              </a:ext>
            </a:extLst>
          </p:cNvPr>
          <p:cNvSpPr txBox="1"/>
          <p:nvPr/>
        </p:nvSpPr>
        <p:spPr>
          <a:xfrm>
            <a:off x="2294002" y="2435124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400F5-E8DE-0D49-9177-A80B2CF87727}"/>
              </a:ext>
            </a:extLst>
          </p:cNvPr>
          <p:cNvSpPr txBox="1"/>
          <p:nvPr/>
        </p:nvSpPr>
        <p:spPr>
          <a:xfrm>
            <a:off x="5140693" y="2974864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  <a:p>
            <a:endParaRPr lang="en-US" b="1" dirty="0"/>
          </a:p>
          <a:p>
            <a:r>
              <a:rPr lang="en-US" b="1" dirty="0"/>
              <a:t>KO</a:t>
            </a:r>
          </a:p>
          <a:p>
            <a:endParaRPr lang="en-US" b="1" dirty="0"/>
          </a:p>
          <a:p>
            <a:r>
              <a:rPr lang="en-US" b="1" dirty="0"/>
              <a:t>KD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9D084D-C1C0-194C-BC8A-6D3A14E114AE}"/>
              </a:ext>
            </a:extLst>
          </p:cNvPr>
          <p:cNvSpPr txBox="1"/>
          <p:nvPr/>
        </p:nvSpPr>
        <p:spPr>
          <a:xfrm>
            <a:off x="3301233" y="2404424"/>
            <a:ext cx="122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C5AE2-4667-4B42-B673-644444C1B1A8}"/>
              </a:ext>
            </a:extLst>
          </p:cNvPr>
          <p:cNvSpPr txBox="1"/>
          <p:nvPr/>
        </p:nvSpPr>
        <p:spPr>
          <a:xfrm>
            <a:off x="6094955" y="2972669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</a:t>
            </a:r>
          </a:p>
          <a:p>
            <a:endParaRPr lang="en-US" b="1" dirty="0"/>
          </a:p>
          <a:p>
            <a:r>
              <a:rPr lang="en-US" b="1" dirty="0"/>
              <a:t>KD</a:t>
            </a:r>
          </a:p>
          <a:p>
            <a:endParaRPr lang="en-US" b="1" dirty="0"/>
          </a:p>
          <a:p>
            <a:r>
              <a:rPr lang="en-US" b="1" dirty="0"/>
              <a:t>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4DEC9-0821-A543-B245-F5617450719D}"/>
              </a:ext>
            </a:extLst>
          </p:cNvPr>
          <p:cNvSpPr txBox="1"/>
          <p:nvPr/>
        </p:nvSpPr>
        <p:spPr>
          <a:xfrm>
            <a:off x="7072926" y="2945554"/>
            <a:ext cx="1220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KD</a:t>
            </a:r>
          </a:p>
          <a:p>
            <a:endParaRPr lang="en-US" b="1" dirty="0"/>
          </a:p>
          <a:p>
            <a:r>
              <a:rPr lang="en-US" b="1" dirty="0"/>
              <a:t>Control</a:t>
            </a:r>
          </a:p>
          <a:p>
            <a:endParaRPr lang="en-US" b="1" dirty="0"/>
          </a:p>
          <a:p>
            <a:r>
              <a:rPr lang="en-US" b="1" dirty="0"/>
              <a:t>KO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CE9730-8288-AA48-93D4-B086FDD9402B}"/>
              </a:ext>
            </a:extLst>
          </p:cNvPr>
          <p:cNvCxnSpPr>
            <a:stCxn id="6" idx="1"/>
            <a:endCxn id="7" idx="3"/>
          </p:cNvCxnSpPr>
          <p:nvPr/>
        </p:nvCxnSpPr>
        <p:spPr>
          <a:xfrm>
            <a:off x="1119076" y="3774871"/>
            <a:ext cx="2946875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17994FB-2619-3045-8BAF-56877599DF2D}"/>
              </a:ext>
            </a:extLst>
          </p:cNvPr>
          <p:cNvSpPr txBox="1"/>
          <p:nvPr/>
        </p:nvSpPr>
        <p:spPr>
          <a:xfrm>
            <a:off x="1331640" y="297266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CC21A-53C8-A84F-A13B-2161E22244D5}"/>
              </a:ext>
            </a:extLst>
          </p:cNvPr>
          <p:cNvSpPr txBox="1"/>
          <p:nvPr/>
        </p:nvSpPr>
        <p:spPr>
          <a:xfrm>
            <a:off x="1403648" y="40050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3F687-DE63-A94B-BEFD-1205DC364A8F}"/>
              </a:ext>
            </a:extLst>
          </p:cNvPr>
          <p:cNvSpPr txBox="1"/>
          <p:nvPr/>
        </p:nvSpPr>
        <p:spPr>
          <a:xfrm>
            <a:off x="2404474" y="397962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9CB33-66A8-6042-806C-39A560478C16}"/>
              </a:ext>
            </a:extLst>
          </p:cNvPr>
          <p:cNvSpPr txBox="1"/>
          <p:nvPr/>
        </p:nvSpPr>
        <p:spPr>
          <a:xfrm>
            <a:off x="2447322" y="299652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8E0D75-C9C4-534A-B624-4C6AFB1A54B2}"/>
              </a:ext>
            </a:extLst>
          </p:cNvPr>
          <p:cNvSpPr txBox="1"/>
          <p:nvPr/>
        </p:nvSpPr>
        <p:spPr>
          <a:xfrm>
            <a:off x="3420172" y="30468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C1A962-F174-9D48-A6AE-19BB410994AB}"/>
              </a:ext>
            </a:extLst>
          </p:cNvPr>
          <p:cNvSpPr txBox="1"/>
          <p:nvPr/>
        </p:nvSpPr>
        <p:spPr>
          <a:xfrm>
            <a:off x="3475354" y="40050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0AAA8A-CFD0-FE48-9A68-51E9DAB5C63C}"/>
              </a:ext>
            </a:extLst>
          </p:cNvPr>
          <p:cNvSpPr txBox="1"/>
          <p:nvPr/>
        </p:nvSpPr>
        <p:spPr>
          <a:xfrm>
            <a:off x="4824028" y="1791980"/>
            <a:ext cx="273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Plate 1: A.       Plate 2:  B</a:t>
            </a:r>
          </a:p>
        </p:txBody>
      </p:sp>
    </p:spTree>
    <p:extLst>
      <p:ext uri="{BB962C8B-B14F-4D97-AF65-F5344CB8AC3E}">
        <p14:creationId xmlns:p14="http://schemas.microsoft.com/office/powerpoint/2010/main" val="143286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83568" y="2570358"/>
            <a:ext cx="7056065" cy="85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240"/>
              </a:spcBef>
            </a:pPr>
            <a:r>
              <a:rPr lang="en-AU" i="1" dirty="0">
                <a:solidFill>
                  <a:srgbClr val="00B050"/>
                </a:solidFill>
              </a:rPr>
              <a:t>Experimental factor:</a:t>
            </a:r>
          </a:p>
          <a:p>
            <a:pPr eaLnBrk="1" hangingPunct="1">
              <a:spcBef>
                <a:spcPts val="240"/>
              </a:spcBef>
            </a:pPr>
            <a:r>
              <a:rPr lang="en-AU" dirty="0"/>
              <a:t>Does Treatment impact response?</a:t>
            </a:r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251521" y="4941168"/>
            <a:ext cx="8496944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How can we ensure that Treatment is not </a:t>
            </a:r>
            <a:r>
              <a:rPr lang="en-AU" u="sng" dirty="0"/>
              <a:t>confounded</a:t>
            </a:r>
            <a:r>
              <a:rPr lang="en-AU" dirty="0"/>
              <a:t> with the </a:t>
            </a:r>
            <a:r>
              <a:rPr lang="en-AU" i="1" dirty="0">
                <a:solidFill>
                  <a:srgbClr val="FF0000"/>
                </a:solidFill>
              </a:rPr>
              <a:t>nuisance factors</a:t>
            </a:r>
            <a:r>
              <a:rPr lang="en-AU" dirty="0"/>
              <a:t>?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793EB22-CDC6-F946-9FC6-D686DE61F0A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95936" y="116632"/>
          <a:ext cx="5444466" cy="206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64">
            <a:extLst>
              <a:ext uri="{FF2B5EF4-FFF2-40B4-BE49-F238E27FC236}">
                <a16:creationId xmlns:a16="http://schemas.microsoft.com/office/drawing/2014/main" id="{93EBF8D3-0152-8348-84E7-1C5CFF68B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694" y="1601258"/>
            <a:ext cx="30764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More Questions</a:t>
            </a:r>
          </a:p>
        </p:txBody>
      </p:sp>
    </p:spTree>
    <p:extLst>
      <p:ext uri="{BB962C8B-B14F-4D97-AF65-F5344CB8AC3E}">
        <p14:creationId xmlns:p14="http://schemas.microsoft.com/office/powerpoint/2010/main" val="215823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95400"/>
            <a:ext cx="8458200" cy="685800"/>
          </a:xfrm>
        </p:spPr>
        <p:txBody>
          <a:bodyPr/>
          <a:lstStyle/>
          <a:p>
            <a:pPr eaLnBrk="1" hangingPunct="1"/>
            <a:br>
              <a:rPr lang="en-AU" sz="3000"/>
            </a:br>
            <a:endParaRPr lang="en-AU" sz="3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35B926-A3A5-2145-8381-6917BE84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" y="20411"/>
            <a:ext cx="9132050" cy="6808269"/>
          </a:xfrm>
          <a:prstGeom prst="rect">
            <a:avLst/>
          </a:prstGeom>
        </p:spPr>
      </p:pic>
      <p:sp>
        <p:nvSpPr>
          <p:cNvPr id="5126" name="Text Box 3"/>
          <p:cNvSpPr txBox="1">
            <a:spLocks noChangeArrowheads="1"/>
          </p:cNvSpPr>
          <p:nvPr/>
        </p:nvSpPr>
        <p:spPr bwMode="auto">
          <a:xfrm>
            <a:off x="1079500" y="715963"/>
            <a:ext cx="8064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3200" dirty="0"/>
              <a:t>What statistics is really about:</a:t>
            </a:r>
          </a:p>
        </p:txBody>
      </p:sp>
    </p:spTree>
    <p:extLst>
      <p:ext uri="{BB962C8B-B14F-4D97-AF65-F5344CB8AC3E}">
        <p14:creationId xmlns:p14="http://schemas.microsoft.com/office/powerpoint/2010/main" val="1491864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A240-F5C3-3F4D-8B94-D60BA8C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30</a:t>
            </a:fld>
            <a:endParaRPr lang="en-AU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4ED7-975E-6E41-876B-7AF0FC974F41}"/>
              </a:ext>
            </a:extLst>
          </p:cNvPr>
          <p:cNvSpPr/>
          <p:nvPr/>
        </p:nvSpPr>
        <p:spPr>
          <a:xfrm>
            <a:off x="0" y="1124744"/>
            <a:ext cx="898605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Experiment 3: </a:t>
            </a:r>
          </a:p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Differences in synchronous waving patterns in fiddler crabs when females present/absent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9FCA0-ED2D-E348-AAE9-CBE677C1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4546600"/>
            <a:ext cx="3048000" cy="23114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4624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611188" y="1076260"/>
            <a:ext cx="77057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Compare mean outcome </a:t>
            </a:r>
          </a:p>
          <a:p>
            <a:pPr eaLnBrk="1" hangingPunct="1">
              <a:spcBef>
                <a:spcPct val="50000"/>
              </a:spcBef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C433C-C416-4A40-ABBA-BE954860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21386"/>
            <a:ext cx="5688632" cy="45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5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107504" y="2348880"/>
            <a:ext cx="9036496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i="1" dirty="0">
                <a:solidFill>
                  <a:srgbClr val="FF0000"/>
                </a:solidFill>
              </a:rPr>
              <a:t>Nuisance factors: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Are the differences observed due to </a:t>
            </a:r>
            <a:r>
              <a:rPr lang="en-AU" u="sng" dirty="0"/>
              <a:t>Cluster</a:t>
            </a:r>
            <a:r>
              <a:rPr lang="en-AU" dirty="0"/>
              <a:t>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How many clusters will you use?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Could each cluster receive both treatments?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What are the advantages of assigning both treatments to a cluster?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If so, could the order of treatments matter?</a:t>
            </a:r>
          </a:p>
        </p:txBody>
      </p:sp>
      <p:sp>
        <p:nvSpPr>
          <p:cNvPr id="16399" name="Rectangle 64"/>
          <p:cNvSpPr>
            <a:spLocks noChangeArrowheads="1"/>
          </p:cNvSpPr>
          <p:nvPr/>
        </p:nvSpPr>
        <p:spPr bwMode="auto">
          <a:xfrm>
            <a:off x="3363465" y="1196975"/>
            <a:ext cx="20297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Questions</a:t>
            </a:r>
          </a:p>
        </p:txBody>
      </p:sp>
      <p:graphicFrame>
        <p:nvGraphicFramePr>
          <p:cNvPr id="65" name="Content Placeholder 5">
            <a:extLst>
              <a:ext uri="{FF2B5EF4-FFF2-40B4-BE49-F238E27FC236}">
                <a16:creationId xmlns:a16="http://schemas.microsoft.com/office/drawing/2014/main" id="{D6AB2250-28B9-714B-A160-1737B6F21C9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39952" y="162386"/>
          <a:ext cx="5588482" cy="206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320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1A7CC-FF7D-6F40-817F-FB40F56F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33</a:t>
            </a:fld>
            <a:endParaRPr lang="en-AU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0DADB-2318-3849-992E-AA6502535EA1}"/>
              </a:ext>
            </a:extLst>
          </p:cNvPr>
          <p:cNvSpPr txBox="1"/>
          <p:nvPr/>
        </p:nvSpPr>
        <p:spPr>
          <a:xfrm>
            <a:off x="1907704" y="98072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would you design your experiment?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FF20-8E18-164F-9289-D32D2B10991D}"/>
              </a:ext>
            </a:extLst>
          </p:cNvPr>
          <p:cNvSpPr txBox="1"/>
          <p:nvPr/>
        </p:nvSpPr>
        <p:spPr>
          <a:xfrm>
            <a:off x="251520" y="116539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C6EE-F531-604C-86B4-1069828C52D9}"/>
              </a:ext>
            </a:extLst>
          </p:cNvPr>
          <p:cNvSpPr txBox="1"/>
          <p:nvPr/>
        </p:nvSpPr>
        <p:spPr>
          <a:xfrm>
            <a:off x="251520" y="38870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BB6E2-5BA8-D242-884F-22C2711FBF08}"/>
              </a:ext>
            </a:extLst>
          </p:cNvPr>
          <p:cNvSpPr txBox="1"/>
          <p:nvPr/>
        </p:nvSpPr>
        <p:spPr>
          <a:xfrm>
            <a:off x="3347864" y="2942037"/>
            <a:ext cx="1481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CDDF43-BE17-4147-A755-EF77CBC98046}"/>
              </a:ext>
            </a:extLst>
          </p:cNvPr>
          <p:cNvSpPr txBox="1"/>
          <p:nvPr/>
        </p:nvSpPr>
        <p:spPr>
          <a:xfrm>
            <a:off x="5569787" y="1395615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66291-D24A-5840-8C6D-B2F67566AAE2}"/>
              </a:ext>
            </a:extLst>
          </p:cNvPr>
          <p:cNvSpPr txBox="1"/>
          <p:nvPr/>
        </p:nvSpPr>
        <p:spPr>
          <a:xfrm>
            <a:off x="5784201" y="3892777"/>
            <a:ext cx="23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B9AF25-CD93-C046-B725-C400B0FE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65821"/>
            <a:ext cx="2070100" cy="1320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5A7757-0C56-1246-B605-88E9B46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711137"/>
            <a:ext cx="2070100" cy="1320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69D5FB-7139-5F42-81C9-BEAC3B6B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068" y="1865821"/>
            <a:ext cx="2070100" cy="1320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A46FB3-5E38-9944-8ABA-3908BA5E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3" y="4711137"/>
            <a:ext cx="2070100" cy="1320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5F96F45-D0CE-BF4A-98A2-A65686B37E6C}"/>
              </a:ext>
            </a:extLst>
          </p:cNvPr>
          <p:cNvSpPr txBox="1"/>
          <p:nvPr/>
        </p:nvSpPr>
        <p:spPr>
          <a:xfrm>
            <a:off x="2915816" y="4711137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runs within each cluster?</a:t>
            </a:r>
          </a:p>
        </p:txBody>
      </p:sp>
    </p:spTree>
    <p:extLst>
      <p:ext uri="{BB962C8B-B14F-4D97-AF65-F5344CB8AC3E}">
        <p14:creationId xmlns:p14="http://schemas.microsoft.com/office/powerpoint/2010/main" val="2248619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683568" y="2570358"/>
            <a:ext cx="7056065" cy="856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ts val="240"/>
              </a:spcBef>
            </a:pPr>
            <a:r>
              <a:rPr lang="en-AU" i="1" dirty="0">
                <a:solidFill>
                  <a:srgbClr val="00B050"/>
                </a:solidFill>
              </a:rPr>
              <a:t>Experimental factor:</a:t>
            </a:r>
          </a:p>
          <a:p>
            <a:pPr eaLnBrk="1" hangingPunct="1">
              <a:spcBef>
                <a:spcPts val="240"/>
              </a:spcBef>
            </a:pPr>
            <a:r>
              <a:rPr lang="en-AU" dirty="0"/>
              <a:t>Does female presence/absence impact response?</a:t>
            </a:r>
          </a:p>
        </p:txBody>
      </p:sp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251521" y="4941168"/>
            <a:ext cx="8496944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How can we ensure that the female effect is not </a:t>
            </a:r>
            <a:r>
              <a:rPr lang="en-AU" u="sng" dirty="0"/>
              <a:t>confounded</a:t>
            </a:r>
            <a:r>
              <a:rPr lang="en-AU" dirty="0"/>
              <a:t> with the </a:t>
            </a:r>
            <a:r>
              <a:rPr lang="en-AU" i="1" dirty="0">
                <a:solidFill>
                  <a:srgbClr val="FF0000"/>
                </a:solidFill>
              </a:rPr>
              <a:t>nuisance factors</a:t>
            </a:r>
            <a:r>
              <a:rPr lang="en-AU" dirty="0"/>
              <a:t>?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6793EB22-CDC6-F946-9FC6-D686DE61F0A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95936" y="116632"/>
          <a:ext cx="5444466" cy="206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64">
            <a:extLst>
              <a:ext uri="{FF2B5EF4-FFF2-40B4-BE49-F238E27FC236}">
                <a16:creationId xmlns:a16="http://schemas.microsoft.com/office/drawing/2014/main" id="{93EBF8D3-0152-8348-84E7-1C5CFF68B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694" y="1601258"/>
            <a:ext cx="307648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More Questions</a:t>
            </a:r>
          </a:p>
        </p:txBody>
      </p:sp>
    </p:spTree>
    <p:extLst>
      <p:ext uri="{BB962C8B-B14F-4D97-AF65-F5344CB8AC3E}">
        <p14:creationId xmlns:p14="http://schemas.microsoft.com/office/powerpoint/2010/main" val="683896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A240-F5C3-3F4D-8B94-D60BA8C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35</a:t>
            </a:fld>
            <a:endParaRPr lang="en-AU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4ED7-975E-6E41-876B-7AF0FC974F41}"/>
              </a:ext>
            </a:extLst>
          </p:cNvPr>
          <p:cNvSpPr/>
          <p:nvPr/>
        </p:nvSpPr>
        <p:spPr>
          <a:xfrm>
            <a:off x="0" y="1124744"/>
            <a:ext cx="8986053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Observational Study</a:t>
            </a:r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: </a:t>
            </a:r>
          </a:p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Fish community structure on the Ningaloo reef</a:t>
            </a:r>
            <a:r>
              <a:rPr 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621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947DF-FF8C-304F-82A8-E5970D06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36</a:t>
            </a:fld>
            <a:endParaRPr lang="en-AU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CEFA78-CCD8-CE49-8F75-55745BCAA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091710"/>
              </p:ext>
            </p:extLst>
          </p:nvPr>
        </p:nvGraphicFramePr>
        <p:xfrm>
          <a:off x="457200" y="2996952"/>
          <a:ext cx="8229600" cy="219456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502702605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967980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AU" b="1" dirty="0">
                          <a:effectLst/>
                          <a:latin typeface="Calibri" panose="020F0502020204030204" pitchFamily="34" charset="0"/>
                        </a:rPr>
                        <a:t>Independent experimental variables </a:t>
                      </a:r>
                      <a:endParaRPr lang="en-AU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b="1" dirty="0">
                          <a:effectLst/>
                          <a:latin typeface="Calibri" panose="020F0502020204030204" pitchFamily="34" charset="0"/>
                        </a:rPr>
                        <a:t>Dependent experimental variables </a:t>
                      </a:r>
                      <a:endParaRPr lang="en-AU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520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  <a:latin typeface="Calibri" panose="020F0502020204030204" pitchFamily="34" charset="0"/>
                        </a:rPr>
                        <a:t>Patch size </a:t>
                      </a:r>
                    </a:p>
                    <a:p>
                      <a:r>
                        <a:rPr lang="en-AU">
                          <a:effectLst/>
                          <a:latin typeface="Calibri" panose="020F0502020204030204" pitchFamily="34" charset="0"/>
                        </a:rPr>
                        <a:t>Patch shape </a:t>
                      </a:r>
                    </a:p>
                    <a:p>
                      <a:r>
                        <a:rPr lang="en-AU">
                          <a:effectLst/>
                          <a:latin typeface="Calibri" panose="020F0502020204030204" pitchFamily="34" charset="0"/>
                        </a:rPr>
                        <a:t>Perimeter: area ratio </a:t>
                      </a:r>
                    </a:p>
                    <a:p>
                      <a:r>
                        <a:rPr lang="en-AU">
                          <a:effectLst/>
                          <a:latin typeface="Calibri" panose="020F0502020204030204" pitchFamily="34" charset="0"/>
                        </a:rPr>
                        <a:t>Edge length </a:t>
                      </a:r>
                    </a:p>
                    <a:p>
                      <a:r>
                        <a:rPr lang="en-AU">
                          <a:effectLst/>
                          <a:latin typeface="Calibri" panose="020F0502020204030204" pitchFamily="34" charset="0"/>
                        </a:rPr>
                        <a:t>Position (i.e. edge vs interior)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Fish community structure 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• Species Richness 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• Diversity 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• Relative abundance 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AU" dirty="0">
                          <a:effectLst/>
                          <a:latin typeface="Calibri" panose="020F0502020204030204" pitchFamily="34" charset="0"/>
                        </a:rPr>
                        <a:t>• Functional trophic groups present </a:t>
                      </a:r>
                    </a:p>
                    <a:p>
                      <a:br>
                        <a:rPr lang="en-AU" dirty="0">
                          <a:effectLst/>
                          <a:latin typeface="Calibri" panose="020F0502020204030204" pitchFamily="34" charset="0"/>
                        </a:rPr>
                      </a:br>
                      <a:endParaRPr lang="en-AU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33743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14A5F80-BEAD-5342-9086-088C287E1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3222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9184BFC5-6E7B-7A43-8E64-3D51F5C15C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95936" y="116632"/>
          <a:ext cx="5444466" cy="2069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B4CBFD-F4CD-BF4E-BE70-9C3C2383CBF1}"/>
              </a:ext>
            </a:extLst>
          </p:cNvPr>
          <p:cNvSpPr txBox="1"/>
          <p:nvPr/>
        </p:nvSpPr>
        <p:spPr>
          <a:xfrm>
            <a:off x="1547664" y="5191512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unit = patch</a:t>
            </a:r>
          </a:p>
        </p:txBody>
      </p:sp>
    </p:spTree>
    <p:extLst>
      <p:ext uri="{BB962C8B-B14F-4D97-AF65-F5344CB8AC3E}">
        <p14:creationId xmlns:p14="http://schemas.microsoft.com/office/powerpoint/2010/main" val="199311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25895-B41F-9344-B4D7-2ACDBE2C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37</a:t>
            </a:fld>
            <a:endParaRPr lang="en-AU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E3702-E740-6148-AAD1-F8F87B02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65" y="3003406"/>
            <a:ext cx="26543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E7A95-F429-B348-9D10-F1A0B1DE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009315"/>
            <a:ext cx="265430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5A7E0-7045-914D-A4A8-1BE66C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606" y="3003406"/>
            <a:ext cx="2654300" cy="210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881C8-5DC3-DD45-92A3-CFCD71843022}"/>
              </a:ext>
            </a:extLst>
          </p:cNvPr>
          <p:cNvSpPr txBox="1"/>
          <p:nvPr/>
        </p:nvSpPr>
        <p:spPr>
          <a:xfrm>
            <a:off x="755576" y="1124744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Location can confound the effect of patch size on diversity</a:t>
            </a:r>
          </a:p>
          <a:p>
            <a:endParaRPr lang="en-US" sz="2400" dirty="0"/>
          </a:p>
          <a:p>
            <a:r>
              <a:rPr lang="en-US" sz="2400" dirty="0"/>
              <a:t>How can good survey design be utilized?</a:t>
            </a:r>
          </a:p>
        </p:txBody>
      </p:sp>
    </p:spTree>
    <p:extLst>
      <p:ext uri="{BB962C8B-B14F-4D97-AF65-F5344CB8AC3E}">
        <p14:creationId xmlns:p14="http://schemas.microsoft.com/office/powerpoint/2010/main" val="228716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EA66C-EC94-C740-BCBA-D481B663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38</a:t>
            </a:fld>
            <a:endParaRPr lang="en-AU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69532-821A-D449-B6F5-49814CD980DE}"/>
              </a:ext>
            </a:extLst>
          </p:cNvPr>
          <p:cNvSpPr txBox="1"/>
          <p:nvPr/>
        </p:nvSpPr>
        <p:spPr>
          <a:xfrm>
            <a:off x="1547664" y="1052736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Other points to consider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10275-E540-B548-A736-A8775EB9E12D}"/>
              </a:ext>
            </a:extLst>
          </p:cNvPr>
          <p:cNvSpPr txBox="1"/>
          <p:nvPr/>
        </p:nvSpPr>
        <p:spPr>
          <a:xfrm>
            <a:off x="0" y="2204864"/>
            <a:ext cx="9144000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Think about how location within the reef can impact on response. Treat location as “block”.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Patches within each location as different as possible with respect to size, shape complexity, edge length etc.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/>
              <a:t>How many locations? How many patches within location?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/>
              <a:t>Position effects are assessed WITHIN each patch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/>
              <a:t>Size effects are assessed BETWEEN patches.</a:t>
            </a:r>
          </a:p>
        </p:txBody>
      </p:sp>
    </p:spTree>
    <p:extLst>
      <p:ext uri="{BB962C8B-B14F-4D97-AF65-F5344CB8AC3E}">
        <p14:creationId xmlns:p14="http://schemas.microsoft.com/office/powerpoint/2010/main" val="4035083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DA240-F5C3-3F4D-8B94-D60BA8C0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39</a:t>
            </a:fld>
            <a:endParaRPr lang="en-AU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4ED7-975E-6E41-876B-7AF0FC974F41}"/>
              </a:ext>
            </a:extLst>
          </p:cNvPr>
          <p:cNvSpPr/>
          <p:nvPr/>
        </p:nvSpPr>
        <p:spPr>
          <a:xfrm>
            <a:off x="-21428" y="1988840"/>
            <a:ext cx="898605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Model-centered thinking:</a:t>
            </a:r>
          </a:p>
          <a:p>
            <a:pPr algn="ctr"/>
            <a:r>
              <a:rPr 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R, modelling and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330495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1403648" y="836712"/>
            <a:ext cx="4824413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AU" sz="2400" dirty="0"/>
              <a:t>The centrepiece of statistics:</a:t>
            </a:r>
          </a:p>
          <a:p>
            <a:pPr algn="ctr"/>
            <a:r>
              <a:rPr lang="en-AU" sz="2400" dirty="0"/>
              <a:t>Models, not p-values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C7092-8FD0-894D-9772-4CF5ACF52C95}"/>
              </a:ext>
            </a:extLst>
          </p:cNvPr>
          <p:cNvSpPr txBox="1"/>
          <p:nvPr/>
        </p:nvSpPr>
        <p:spPr>
          <a:xfrm>
            <a:off x="1187624" y="2420888"/>
            <a:ext cx="5760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Model: a descriptive summary of the data</a:t>
            </a:r>
          </a:p>
          <a:p>
            <a:endParaRPr lang="en-US" dirty="0"/>
          </a:p>
          <a:p>
            <a:r>
              <a:rPr lang="en-US" dirty="0"/>
              <a:t>Model: telling the “big picture” story of the data</a:t>
            </a:r>
          </a:p>
          <a:p>
            <a:endParaRPr lang="en-US" dirty="0"/>
          </a:p>
          <a:p>
            <a:r>
              <a:rPr lang="en-US" dirty="0"/>
              <a:t>Model: an explanatory summary of the data</a:t>
            </a:r>
          </a:p>
          <a:p>
            <a:endParaRPr lang="en-US" dirty="0"/>
          </a:p>
          <a:p>
            <a:r>
              <a:rPr lang="en-US" dirty="0"/>
              <a:t>Model: a mechanism for predicting outcomes</a:t>
            </a:r>
          </a:p>
          <a:p>
            <a:endParaRPr lang="en-US" dirty="0"/>
          </a:p>
          <a:p>
            <a:r>
              <a:rPr lang="en-US" dirty="0"/>
              <a:t>Model: turning data into information.</a:t>
            </a:r>
          </a:p>
        </p:txBody>
      </p:sp>
    </p:spTree>
    <p:extLst>
      <p:ext uri="{BB962C8B-B14F-4D97-AF65-F5344CB8AC3E}">
        <p14:creationId xmlns:p14="http://schemas.microsoft.com/office/powerpoint/2010/main" val="1944687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3B57-DB5C-8A40-B2A9-BD608AC1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your friendly data analysis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2C01-EB49-2E42-8B5A-6795379C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Great graphics tools for data visualization and pattern recognition</a:t>
            </a:r>
          </a:p>
          <a:p>
            <a:pPr lvl="1"/>
            <a:r>
              <a:rPr lang="en-US" dirty="0"/>
              <a:t>Easy to model data, interpret and </a:t>
            </a: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Helps with data/project organization</a:t>
            </a:r>
          </a:p>
          <a:p>
            <a:pPr lvl="1"/>
            <a:r>
              <a:rPr lang="en-US" dirty="0"/>
              <a:t>Essential tool for reproducible research/ transparency in research</a:t>
            </a:r>
          </a:p>
          <a:p>
            <a:r>
              <a:rPr lang="en-US" dirty="0"/>
              <a:t>Disadvantages: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A609-3276-9242-9E72-8B0198D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4DA89-F07B-43A0-BAB0-8B37DC74CBDD}" type="slidenum">
              <a:rPr lang="en-AU" altLang="en-US" smtClean="0"/>
              <a:pPr/>
              <a:t>40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0407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3B57-DB5C-8A40-B2A9-BD608AC1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your friendly data analysis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2C01-EB49-2E42-8B5A-6795379C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Advantages:</a:t>
            </a:r>
          </a:p>
          <a:p>
            <a:pPr lvl="1"/>
            <a:r>
              <a:rPr lang="en-US" dirty="0"/>
              <a:t>Other researchers can follow logic of analysis</a:t>
            </a:r>
          </a:p>
          <a:p>
            <a:pPr lvl="1"/>
            <a:r>
              <a:rPr lang="en-US" dirty="0"/>
              <a:t>Can make code/data available for future researchers</a:t>
            </a:r>
          </a:p>
          <a:p>
            <a:pPr lvl="1"/>
            <a:r>
              <a:rPr lang="en-US" dirty="0"/>
              <a:t>Large community of R users internationally</a:t>
            </a:r>
          </a:p>
          <a:p>
            <a:pPr lvl="2"/>
            <a:r>
              <a:rPr lang="en-US" dirty="0"/>
              <a:t>Use latest analytic techniques (R packages)</a:t>
            </a:r>
          </a:p>
          <a:p>
            <a:pPr lvl="2"/>
            <a:r>
              <a:rPr lang="en-US" dirty="0"/>
              <a:t>Ask questions to experts in field on good analyses</a:t>
            </a:r>
          </a:p>
          <a:p>
            <a:r>
              <a:rPr lang="en-US" dirty="0"/>
              <a:t>Disadvantages: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A609-3276-9242-9E72-8B0198D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4DA89-F07B-43A0-BAB0-8B37DC74CBDD}" type="slidenum">
              <a:rPr lang="en-AU" altLang="en-US" smtClean="0"/>
              <a:pPr/>
              <a:t>41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09240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3B57-DB5C-8A40-B2A9-BD608AC1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your friendly data analysis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2C01-EB49-2E42-8B5A-6795379C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Advantages:</a:t>
            </a:r>
          </a:p>
          <a:p>
            <a:pPr lvl="1"/>
            <a:r>
              <a:rPr lang="en-US" dirty="0"/>
              <a:t>Code compiles into beautifully formatted document</a:t>
            </a:r>
          </a:p>
          <a:p>
            <a:pPr lvl="1"/>
            <a:r>
              <a:rPr lang="en-US" dirty="0"/>
              <a:t>R coding skills valued inside/outside academia</a:t>
            </a:r>
          </a:p>
          <a:p>
            <a:r>
              <a:rPr lang="en-US" dirty="0"/>
              <a:t>Disadvantages: </a:t>
            </a:r>
          </a:p>
          <a:p>
            <a:pPr lvl="1"/>
            <a:r>
              <a:rPr lang="en-US" dirty="0"/>
              <a:t>Can be a steep learning curve</a:t>
            </a:r>
          </a:p>
          <a:p>
            <a:pPr lvl="1"/>
            <a:r>
              <a:rPr lang="en-US" dirty="0"/>
              <a:t>Can be hard to get started/ not enough local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A609-3276-9242-9E72-8B0198D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4DA89-F07B-43A0-BAB0-8B37DC74CBDD}" type="slidenum">
              <a:rPr lang="en-AU" altLang="en-US" smtClean="0"/>
              <a:pPr/>
              <a:t>42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6287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3D62-0892-E140-9986-23649144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analysis using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6A27-2DC7-144A-9960-5E28B8789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  <a:p>
            <a:pPr lvl="1"/>
            <a:r>
              <a:rPr lang="en-US" dirty="0"/>
              <a:t>Import data</a:t>
            </a:r>
          </a:p>
          <a:p>
            <a:pPr lvl="1"/>
            <a:r>
              <a:rPr lang="en-US" dirty="0"/>
              <a:t>General data management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Fit model to data</a:t>
            </a:r>
          </a:p>
          <a:p>
            <a:pPr lvl="1"/>
            <a:r>
              <a:rPr lang="en-US" dirty="0"/>
              <a:t>Check model assumptions, interpret model output</a:t>
            </a:r>
          </a:p>
          <a:p>
            <a:pPr lvl="1"/>
            <a:r>
              <a:rPr lang="en-US" dirty="0" err="1"/>
              <a:t>Summarise</a:t>
            </a:r>
            <a:r>
              <a:rPr lang="en-US" dirty="0"/>
              <a:t> model using 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AD035-5FCF-BD4D-9E40-387F9DC9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4DA89-F07B-43A0-BAB0-8B37DC74CBDD}" type="slidenum">
              <a:rPr lang="en-AU" altLang="en-US" smtClean="0"/>
              <a:pPr/>
              <a:t>43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88494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BBA5C-4104-1D45-AF6F-DA523D3A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EE88F-A6D8-4F40-B772-ABBFA5837886}" type="slidenum">
              <a:rPr lang="en-AU" altLang="en-US" smtClean="0"/>
              <a:pPr/>
              <a:t>44</a:t>
            </a:fld>
            <a:endParaRPr lang="en-AU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3501C-E17A-E241-978F-6A01791E8A12}"/>
              </a:ext>
            </a:extLst>
          </p:cNvPr>
          <p:cNvSpPr txBox="1"/>
          <p:nvPr/>
        </p:nvSpPr>
        <p:spPr>
          <a:xfrm>
            <a:off x="1619672" y="1844824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analysis using R (markdown):</a:t>
            </a:r>
          </a:p>
          <a:p>
            <a:r>
              <a:rPr lang="en-US" dirty="0"/>
              <a:t>Analysis of root </a:t>
            </a:r>
            <a:r>
              <a:rPr lang="en-US" dirty="0" err="1"/>
              <a:t>growth.docx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4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 of an Experiment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AE3F13-288C-8F40-B6FB-E154DFBFE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903397"/>
              </p:ext>
            </p:extLst>
          </p:nvPr>
        </p:nvGraphicFramePr>
        <p:xfrm>
          <a:off x="457200" y="1916113"/>
          <a:ext cx="8229600" cy="4210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489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179512" y="2132857"/>
            <a:ext cx="89644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3200" dirty="0"/>
              <a:t>When you just think about doing some statistical test, you may forget about other important sources of </a:t>
            </a:r>
            <a:r>
              <a:rPr lang="en-AU" sz="3200" u="sng" dirty="0"/>
              <a:t>variation</a:t>
            </a:r>
            <a:r>
              <a:rPr lang="en-AU" sz="3200" dirty="0"/>
              <a:t>….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97145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611188" y="1341438"/>
            <a:ext cx="7921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What is effect of LPS challenge on sexually selected traits in guppies?</a:t>
            </a: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1007269" y="2639458"/>
            <a:ext cx="4103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sz="1800" dirty="0"/>
              <a:t>Tank 1: control guppies</a:t>
            </a:r>
          </a:p>
        </p:txBody>
      </p:sp>
      <p:sp>
        <p:nvSpPr>
          <p:cNvPr id="14342" name="Rectangle 8"/>
          <p:cNvSpPr>
            <a:spLocks noChangeArrowheads="1"/>
          </p:cNvSpPr>
          <p:nvPr/>
        </p:nvSpPr>
        <p:spPr bwMode="auto">
          <a:xfrm>
            <a:off x="4716463" y="2636838"/>
            <a:ext cx="31727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AU" dirty="0"/>
              <a:t>Tank 2:</a:t>
            </a:r>
            <a:r>
              <a:rPr lang="en-AU" sz="1800" dirty="0"/>
              <a:t> LPS-injected guppies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BCD891-9916-0448-AE19-F8C4EBA9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0" y="3108638"/>
            <a:ext cx="4193674" cy="3136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468F6-3FD0-5849-B29C-D7245566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002" y="3108638"/>
            <a:ext cx="4057179" cy="31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611188" y="1076260"/>
            <a:ext cx="77057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dirty="0"/>
              <a:t>Compare mean sperm velocity pre- and post- </a:t>
            </a:r>
          </a:p>
          <a:p>
            <a:pPr eaLnBrk="1" hangingPunct="1">
              <a:spcBef>
                <a:spcPct val="50000"/>
              </a:spcBef>
            </a:pPr>
            <a:endParaRPr lang="en-AU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869243"/>
              </p:ext>
            </p:extLst>
          </p:nvPr>
        </p:nvGraphicFramePr>
        <p:xfrm>
          <a:off x="0" y="26369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8C6231-1930-4A4A-A302-46ECFED3FA14}"/>
              </a:ext>
            </a:extLst>
          </p:cNvPr>
          <p:cNvSpPr txBox="1"/>
          <p:nvPr/>
        </p:nvSpPr>
        <p:spPr>
          <a:xfrm>
            <a:off x="1259632" y="1899163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5F51A-2E07-694D-957C-05E2FBE53F3E}"/>
              </a:ext>
            </a:extLst>
          </p:cNvPr>
          <p:cNvSpPr txBox="1"/>
          <p:nvPr/>
        </p:nvSpPr>
        <p:spPr>
          <a:xfrm>
            <a:off x="5796136" y="1841197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DBEB-981A-944A-82A7-1EA0D54ACFA9}"/>
              </a:ext>
            </a:extLst>
          </p:cNvPr>
          <p:cNvSpPr txBox="1"/>
          <p:nvPr/>
        </p:nvSpPr>
        <p:spPr>
          <a:xfrm>
            <a:off x="1475656" y="536380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LPS     control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DF581B1-898E-9844-B909-4F5CB8234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598060"/>
              </p:ext>
            </p:extLst>
          </p:nvPr>
        </p:nvGraphicFramePr>
        <p:xfrm>
          <a:off x="4590256" y="26805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B92DCD1-612D-4647-9C91-8E960B0FC952}"/>
              </a:ext>
            </a:extLst>
          </p:cNvPr>
          <p:cNvSpPr txBox="1"/>
          <p:nvPr/>
        </p:nvSpPr>
        <p:spPr>
          <a:xfrm>
            <a:off x="6047656" y="536380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LPS     control</a:t>
            </a:r>
          </a:p>
        </p:txBody>
      </p:sp>
    </p:spTree>
    <p:extLst>
      <p:ext uri="{BB962C8B-B14F-4D97-AF65-F5344CB8AC3E}">
        <p14:creationId xmlns:p14="http://schemas.microsoft.com/office/powerpoint/2010/main" val="42822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107504" y="2077675"/>
            <a:ext cx="903649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i="1" dirty="0">
                <a:solidFill>
                  <a:srgbClr val="FF0000"/>
                </a:solidFill>
              </a:rPr>
              <a:t>Nuisance factors: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Are the differences observed due to </a:t>
            </a:r>
            <a:r>
              <a:rPr lang="en-AU" u="sng" dirty="0"/>
              <a:t>Treatment </a:t>
            </a:r>
            <a:r>
              <a:rPr lang="en-AU" dirty="0"/>
              <a:t>or </a:t>
            </a:r>
            <a:r>
              <a:rPr lang="en-AU" u="sng" dirty="0"/>
              <a:t>Tank</a:t>
            </a:r>
            <a:r>
              <a:rPr lang="en-AU" dirty="0"/>
              <a:t>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Could the differences observed be due to differences in </a:t>
            </a:r>
            <a:r>
              <a:rPr lang="en-AU" u="sng" dirty="0"/>
              <a:t>fish size </a:t>
            </a:r>
            <a:r>
              <a:rPr lang="en-AU" dirty="0"/>
              <a:t>between groups?</a:t>
            </a:r>
          </a:p>
          <a:p>
            <a:pPr eaLnBrk="1" hangingPunct="1">
              <a:spcBef>
                <a:spcPct val="50000"/>
              </a:spcBef>
            </a:pPr>
            <a:r>
              <a:rPr lang="en-AU" dirty="0"/>
              <a:t>What are the potential nuisance factors in this experiment?</a:t>
            </a:r>
          </a:p>
        </p:txBody>
      </p:sp>
      <p:sp>
        <p:nvSpPr>
          <p:cNvPr id="16399" name="Rectangle 64"/>
          <p:cNvSpPr>
            <a:spLocks noChangeArrowheads="1"/>
          </p:cNvSpPr>
          <p:nvPr/>
        </p:nvSpPr>
        <p:spPr bwMode="auto">
          <a:xfrm>
            <a:off x="3363465" y="1196975"/>
            <a:ext cx="20297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AU" sz="3200" dirty="0"/>
              <a:t>Questions</a:t>
            </a:r>
          </a:p>
        </p:txBody>
      </p:sp>
      <p:graphicFrame>
        <p:nvGraphicFramePr>
          <p:cNvPr id="65" name="Content Placeholder 5">
            <a:extLst>
              <a:ext uri="{FF2B5EF4-FFF2-40B4-BE49-F238E27FC236}">
                <a16:creationId xmlns:a16="http://schemas.microsoft.com/office/drawing/2014/main" id="{D6AB2250-28B9-714B-A160-1737B6F21C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70869"/>
              </p:ext>
            </p:extLst>
          </p:nvPr>
        </p:nvGraphicFramePr>
        <p:xfrm>
          <a:off x="4139952" y="162386"/>
          <a:ext cx="5588482" cy="206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912888"/>
      </p:ext>
    </p:extLst>
  </p:cSld>
  <p:clrMapOvr>
    <a:masterClrMapping/>
  </p:clrMapOvr>
</p:sld>
</file>

<file path=ppt/theme/theme1.xml><?xml version="1.0" encoding="utf-8"?>
<a:theme xmlns:a="http://schemas.openxmlformats.org/drawingml/2006/main" name="ANUPowerpointTemplate2010-3-1">
  <a:themeElements>
    <a:clrScheme name="ANUPowerpointTemplate20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NUPowerpointTemplate2010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NUPowerpointTemplate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NUPowerpointTemplate20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NUPowerpointTemplate20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ANUPowerpointTemplate2010-3-1</Template>
  <TotalTime>11164</TotalTime>
  <Words>1608</Words>
  <Application>Microsoft Macintosh PowerPoint</Application>
  <PresentationFormat>On-screen Show (4:3)</PresentationFormat>
  <Paragraphs>360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Times New Roman</vt:lpstr>
      <vt:lpstr>ANUPowerpointTemplate2010-3-1</vt:lpstr>
      <vt:lpstr>BIOL 8700: Experimental Plans Part 1</vt:lpstr>
      <vt:lpstr> </vt:lpstr>
      <vt:lpstr> </vt:lpstr>
      <vt:lpstr>PowerPoint Presentation</vt:lpstr>
      <vt:lpstr>Model of an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PRINCIPLES in  Experimental Design and Analysis</vt:lpstr>
      <vt:lpstr>KEY PRINCIPLES in  Experimental Design and Analysis</vt:lpstr>
      <vt:lpstr>KEY PRINCIPLES in  Experimental Design and Analysis</vt:lpstr>
      <vt:lpstr>KEY PRINCIPLES in  Experimental Design and Analysis</vt:lpstr>
      <vt:lpstr>KEY PRINCIPLES in  Experimental Design and Analysis</vt:lpstr>
      <vt:lpstr>KEY PRINCIPLES in  Experimental Design and Analysis</vt:lpstr>
      <vt:lpstr>PowerPoint Presentation</vt:lpstr>
      <vt:lpstr>PowerPoint Presentation</vt:lpstr>
      <vt:lpstr>PowerPoint Presentation</vt:lpstr>
      <vt:lpstr>PowerPoint Presentation</vt:lpstr>
      <vt:lpstr>Summary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R: your friendly data analysis tool</vt:lpstr>
      <vt:lpstr>R: your friendly data analysis tool</vt:lpstr>
      <vt:lpstr>R: your friendly data analysis tool</vt:lpstr>
      <vt:lpstr>Example of analysis using R</vt:lpstr>
      <vt:lpstr>PowerPoint Presentation</vt:lpstr>
    </vt:vector>
  </TitlesOfParts>
  <Company>The Australian National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Teresa Neeman</dc:creator>
  <cp:lastModifiedBy>Microsoft Office User</cp:lastModifiedBy>
  <cp:revision>100</cp:revision>
  <cp:lastPrinted>2020-04-20T00:24:53Z</cp:lastPrinted>
  <dcterms:created xsi:type="dcterms:W3CDTF">2014-01-06T05:36:50Z</dcterms:created>
  <dcterms:modified xsi:type="dcterms:W3CDTF">2020-05-12T02:52:18Z</dcterms:modified>
</cp:coreProperties>
</file>